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255500" cy="6973888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6" y="-6"/>
      </p:cViewPr>
      <p:guideLst>
        <p:guide orient="horz" pos="2196"/>
        <p:guide pos="38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12720" y="1631880"/>
            <a:ext cx="1102932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12720" y="3744360"/>
            <a:ext cx="1102932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12720" y="163188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6264360" y="163188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612720" y="374436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6264360" y="374436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12720" y="1631880"/>
            <a:ext cx="355104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4000"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4341600" y="1631880"/>
            <a:ext cx="355104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4000"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8070840" y="1631880"/>
            <a:ext cx="355104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4000"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612720" y="3744360"/>
            <a:ext cx="355104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4000"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4341600" y="3744360"/>
            <a:ext cx="355104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4000"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8070840" y="3744360"/>
            <a:ext cx="355104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4000"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12720" y="1631880"/>
            <a:ext cx="11029320" cy="404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12720" y="1631880"/>
            <a:ext cx="11029320" cy="404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612720" y="1631880"/>
            <a:ext cx="5382000" cy="404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6264360" y="1631880"/>
            <a:ext cx="5382000" cy="404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12720" y="277920"/>
            <a:ext cx="11029320" cy="5398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12720" y="163188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64360" y="1631880"/>
            <a:ext cx="5382000" cy="404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12720" y="374436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12720" y="1631880"/>
            <a:ext cx="5382000" cy="404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64360" y="163188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264360" y="374436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12720" y="163188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264360" y="163188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612720" y="3744360"/>
            <a:ext cx="11029320" cy="192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900" b="0" strike="noStrike" spc="-1">
              <a:solidFill>
                <a:srgbClr val="564B3C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/>
          <p:nvPr/>
        </p:nvSpPr>
        <p:spPr>
          <a:xfrm>
            <a:off x="0" y="0"/>
            <a:ext cx="12255120" cy="69735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Rounded Rectangle 6"/>
          <p:cNvSpPr/>
          <p:nvPr/>
        </p:nvSpPr>
        <p:spPr>
          <a:xfrm>
            <a:off x="122400" y="103320"/>
            <a:ext cx="12009960" cy="6777360"/>
          </a:xfrm>
          <a:prstGeom prst="roundRect">
            <a:avLst>
              <a:gd name="adj" fmla="val 1735"/>
            </a:avLst>
          </a:prstGeom>
          <a:blipFill rotWithShape="0">
            <a:blip r:embed="rId15"/>
            <a:srcRect/>
            <a:tile/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Rectangle 8"/>
          <p:cNvSpPr/>
          <p:nvPr/>
        </p:nvSpPr>
        <p:spPr>
          <a:xfrm>
            <a:off x="367560" y="282960"/>
            <a:ext cx="11519640" cy="134784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Rectangle 9"/>
          <p:cNvSpPr/>
          <p:nvPr/>
        </p:nvSpPr>
        <p:spPr>
          <a:xfrm>
            <a:off x="499680" y="379080"/>
            <a:ext cx="11232000" cy="113724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entury Gothic"/>
              </a:rPr>
              <a:t>Для правки текста заглавия щёлкните мышью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12720" y="1631880"/>
            <a:ext cx="11029320" cy="404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900" b="0" strike="noStrike" spc="-1">
                <a:solidFill>
                  <a:srgbClr val="564B3C"/>
                </a:solidFill>
                <a:latin typeface="Century Gothic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200" b="0" strike="noStrike" spc="-1">
                <a:solidFill>
                  <a:srgbClr val="564B3C"/>
                </a:solidFill>
                <a:latin typeface="Century Gothic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900" b="0" strike="noStrike" spc="-1">
                <a:solidFill>
                  <a:srgbClr val="564B3C"/>
                </a:solidFill>
                <a:latin typeface="Century Gothic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900" b="0" strike="noStrike" spc="-1">
                <a:solidFill>
                  <a:srgbClr val="564B3C"/>
                </a:solidFill>
                <a:latin typeface="Century Gothic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564B3C"/>
                </a:solidFill>
                <a:latin typeface="Century Gothic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564B3C"/>
                </a:solidFill>
                <a:latin typeface="Century Gothic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564B3C"/>
                </a:solidFill>
                <a:latin typeface="Century Gothic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os.ru/don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3"/>
          <p:cNvSpPr/>
          <p:nvPr/>
        </p:nvSpPr>
        <p:spPr>
          <a:xfrm>
            <a:off x="10515600" y="5418000"/>
            <a:ext cx="1270800" cy="784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Прямоугольник 4"/>
          <p:cNvSpPr/>
          <p:nvPr/>
        </p:nvSpPr>
        <p:spPr>
          <a:xfrm>
            <a:off x="191880" y="5730120"/>
            <a:ext cx="4636080" cy="94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1440"/>
              </a:lnSpc>
              <a:buNone/>
            </a:pPr>
            <a:r>
              <a:rPr lang="ru" sz="1400" b="1" strike="noStrike" spc="-1">
                <a:solidFill>
                  <a:srgbClr val="224580"/>
                </a:solidFill>
                <a:latin typeface="Times New Roman"/>
              </a:rPr>
              <a:t>МИНИСТЕРСТВО ОБРАЗОВАНИЯ И НАУКИ </a:t>
            </a:r>
            <a:r>
              <a:rPr lang="ru-RU" sz="1400" b="1" strike="noStrike" spc="-1">
                <a:solidFill>
                  <a:srgbClr val="224580"/>
                </a:solidFill>
                <a:latin typeface="Times New Roman"/>
              </a:rPr>
              <a:t>РЕСПУБЛИКИ КАЛМЫКИЯ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44" name="Прямоугольник 5"/>
          <p:cNvSpPr/>
          <p:nvPr/>
        </p:nvSpPr>
        <p:spPr>
          <a:xfrm>
            <a:off x="2040840" y="2486880"/>
            <a:ext cx="9440640" cy="1427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ctr">
              <a:lnSpc>
                <a:spcPts val="3093"/>
              </a:lnSpc>
              <a:buNone/>
            </a:pPr>
            <a:r>
              <a:rPr lang="ru" sz="2400" b="1" strike="noStrike" spc="-1">
                <a:solidFill>
                  <a:srgbClr val="224580"/>
                </a:solidFill>
                <a:latin typeface="Times New Roman"/>
              </a:rPr>
              <a:t>КЛЮЧЕВЫЕ ИЗМЕНЕНИЯ</a:t>
            </a:r>
            <a:r>
              <a:rPr sz="1800"/>
              <a:t/>
            </a:r>
            <a:br>
              <a:rPr sz="1800"/>
            </a:br>
            <a:r>
              <a:rPr lang="ru" sz="2400" b="1" strike="noStrike" spc="-1">
                <a:solidFill>
                  <a:srgbClr val="224580"/>
                </a:solidFill>
                <a:latin typeface="Times New Roman"/>
              </a:rPr>
              <a:t>В НОВЫХ ПОРЯДКАХ ПРОВЕДЕНИЯ</a:t>
            </a:r>
            <a:r>
              <a:rPr sz="1800"/>
              <a:t/>
            </a:r>
            <a:br>
              <a:rPr sz="1800"/>
            </a:br>
            <a:r>
              <a:rPr lang="ru" sz="2400" b="1" strike="noStrike" spc="-1">
                <a:solidFill>
                  <a:srgbClr val="224580"/>
                </a:solidFill>
                <a:latin typeface="Times New Roman"/>
              </a:rPr>
              <a:t>ГОСУДАРСТВЕННОЙ ИТОГОВОЙ АТТЕСТАЦИИ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Рисунок 2"/>
          <p:cNvPicPr/>
          <p:nvPr/>
        </p:nvPicPr>
        <p:blipFill>
          <a:blip r:embed="rId2"/>
          <a:stretch/>
        </p:blipFill>
        <p:spPr>
          <a:xfrm>
            <a:off x="11289960" y="505800"/>
            <a:ext cx="286200" cy="365400"/>
          </a:xfrm>
          <a:prstGeom prst="rect">
            <a:avLst/>
          </a:prstGeom>
          <a:ln w="0">
            <a:noFill/>
          </a:ln>
        </p:spPr>
      </p:pic>
      <p:pic>
        <p:nvPicPr>
          <p:cNvPr id="97" name="Рисунок 3"/>
          <p:cNvPicPr/>
          <p:nvPr/>
        </p:nvPicPr>
        <p:blipFill>
          <a:blip r:embed="rId3"/>
          <a:stretch/>
        </p:blipFill>
        <p:spPr>
          <a:xfrm>
            <a:off x="8357760" y="2057400"/>
            <a:ext cx="3526200" cy="2950200"/>
          </a:xfrm>
          <a:prstGeom prst="rect">
            <a:avLst/>
          </a:prstGeom>
          <a:ln w="0">
            <a:noFill/>
          </a:ln>
        </p:spPr>
      </p:pic>
      <p:sp>
        <p:nvSpPr>
          <p:cNvPr id="98" name="Прямоугольник 4"/>
          <p:cNvSpPr/>
          <p:nvPr/>
        </p:nvSpPr>
        <p:spPr>
          <a:xfrm>
            <a:off x="1658160" y="91440"/>
            <a:ext cx="4419360" cy="73728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903"/>
              </a:lnSpc>
              <a:buNone/>
            </a:pP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r>
              <a:rPr sz="1800"/>
              <a:t/>
            </a:r>
            <a:br>
              <a:rPr sz="1800"/>
            </a:b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в Порядке проведения ГИА-11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99" name="Прямоугольник 5"/>
          <p:cNvSpPr/>
          <p:nvPr/>
        </p:nvSpPr>
        <p:spPr>
          <a:xfrm>
            <a:off x="9662040" y="274320"/>
            <a:ext cx="1822320" cy="207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 fontScale="25000" lnSpcReduction="20000"/>
          </a:bodyPr>
          <a:lstStyle/>
          <a:p>
            <a:pPr>
              <a:lnSpc>
                <a:spcPts val="1879"/>
              </a:lnSpc>
              <a:buNone/>
            </a:pPr>
            <a:r>
              <a:rPr lang="en-US" sz="1700" b="1" u="sng" strike="noStrike" spc="-1">
                <a:solidFill>
                  <a:srgbClr val="CCCC00"/>
                </a:solidFill>
                <a:uFillTx/>
                <a:latin typeface="Times New Roman"/>
                <a:hlinkClick r:id="rId4"/>
              </a:rPr>
              <a:t>www.mos.ru/donm</a:t>
            </a:r>
            <a:endParaRPr lang="ru-RU" sz="1700" b="0" strike="noStrike" spc="-1">
              <a:latin typeface="Arial"/>
            </a:endParaRPr>
          </a:p>
        </p:txBody>
      </p:sp>
      <p:sp>
        <p:nvSpPr>
          <p:cNvPr id="100" name="Прямоугольник 6"/>
          <p:cNvSpPr/>
          <p:nvPr/>
        </p:nvSpPr>
        <p:spPr>
          <a:xfrm>
            <a:off x="547920" y="992520"/>
            <a:ext cx="944640" cy="525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>
              <a:lnSpc>
                <a:spcPts val="2211"/>
              </a:lnSpc>
              <a:spcAft>
                <a:spcPts val="2307"/>
              </a:spcAft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ГИА-11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101" name="Прямоугольник 7"/>
          <p:cNvSpPr/>
          <p:nvPr/>
        </p:nvSpPr>
        <p:spPr>
          <a:xfrm>
            <a:off x="411480" y="1605600"/>
            <a:ext cx="7795440" cy="1621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just">
              <a:lnSpc>
                <a:spcPts val="1919"/>
              </a:lnSpc>
              <a:spcBef>
                <a:spcPts val="2307"/>
              </a:spcBef>
              <a:spcAft>
                <a:spcPts val="2307"/>
              </a:spcAft>
              <a:buNone/>
              <a:tabLst>
                <a:tab pos="0" algn="l"/>
              </a:tabLst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 76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«При проведении ЕГЭ по информатике выполнение письменной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экзаменационной работы осуществляется на компьютере. Аудитории, выделяемые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для проведения ЕГЭ по информатике, оснащаются компьютерной техникой, не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имеющей доступа к сети «Интернет», с установленным специализированным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программным обеспечением...»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102" name="Прямоугольник 8"/>
          <p:cNvSpPr/>
          <p:nvPr/>
        </p:nvSpPr>
        <p:spPr>
          <a:xfrm>
            <a:off x="411480" y="3227760"/>
            <a:ext cx="7549560" cy="1886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just">
              <a:lnSpc>
                <a:spcPts val="1919"/>
              </a:lnSpc>
              <a:spcBef>
                <a:spcPts val="2307"/>
              </a:spcBef>
              <a:buNone/>
              <a:tabLst>
                <a:tab pos="0" algn="l"/>
              </a:tabLst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 84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«Обработка и проверка экзаменационных работ должны завершиться в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следующие сроки:</a:t>
            </a:r>
            <a:endParaRPr lang="ru-RU" sz="1600" b="0" strike="noStrike" spc="-1">
              <a:latin typeface="Arial"/>
            </a:endParaRPr>
          </a:p>
          <a:p>
            <a:pPr marL="366480" indent="-342720" algn="just">
              <a:lnSpc>
                <a:spcPts val="1919"/>
              </a:lnSpc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1)    ЕГЭ по информатике, в том числе проведенный в досрочный и дополнительный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периоды, в резервные сроки каждого из периодов проведения экзаменов, - не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позднее двух календарных дней после проведения экзамена;</a:t>
            </a:r>
            <a:endParaRPr lang="ru-RU" sz="1600" b="0" strike="noStrike" spc="-1">
              <a:latin typeface="Arial"/>
            </a:endParaRPr>
          </a:p>
          <a:p>
            <a:pPr marL="366480" indent="-342720" algn="just">
              <a:lnSpc>
                <a:spcPts val="1919"/>
              </a:lnSpc>
              <a:spcAft>
                <a:spcPts val="3988"/>
              </a:spcAft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2)    ...»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103" name="Прямоугольник 9"/>
          <p:cNvSpPr/>
          <p:nvPr/>
        </p:nvSpPr>
        <p:spPr>
          <a:xfrm>
            <a:off x="1200960" y="5230080"/>
            <a:ext cx="9820440" cy="147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375"/>
              </a:lnSpc>
              <a:spcBef>
                <a:spcPts val="3988"/>
              </a:spcBef>
              <a:buNone/>
              <a:tabLst>
                <a:tab pos="0" algn="l"/>
              </a:tabLst>
            </a:pP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Более подробно </a:t>
            </a: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прописана процедура проведения ЕГЭ по информатике</a:t>
            </a: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.</a:t>
            </a:r>
            <a:r>
              <a:rPr sz="1800"/>
              <a:t/>
            </a:r>
            <a:br>
              <a:rPr sz="1800"/>
            </a:b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Сокращены сроки обработки и проверки </a:t>
            </a: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экзаменационных работ ЕГЭ по информатике</a:t>
            </a:r>
            <a:r>
              <a:rPr sz="1800"/>
              <a:t/>
            </a:r>
            <a:br>
              <a:rPr sz="1800"/>
            </a:b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до двух календарных дней после проведения экзамена, вместо четырех календарных дней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Рисунок 2"/>
          <p:cNvPicPr/>
          <p:nvPr/>
        </p:nvPicPr>
        <p:blipFill>
          <a:blip r:embed="rId2"/>
          <a:stretch/>
        </p:blipFill>
        <p:spPr>
          <a:xfrm>
            <a:off x="432720" y="2334600"/>
            <a:ext cx="4516920" cy="1435320"/>
          </a:xfrm>
          <a:prstGeom prst="rect">
            <a:avLst/>
          </a:prstGeom>
          <a:ln w="0">
            <a:noFill/>
          </a:ln>
        </p:spPr>
      </p:pic>
      <p:pic>
        <p:nvPicPr>
          <p:cNvPr id="105" name="Рисунок 3"/>
          <p:cNvPicPr/>
          <p:nvPr/>
        </p:nvPicPr>
        <p:blipFill>
          <a:blip r:embed="rId3"/>
          <a:stretch/>
        </p:blipFill>
        <p:spPr>
          <a:xfrm>
            <a:off x="603360" y="3791880"/>
            <a:ext cx="1109160" cy="1200600"/>
          </a:xfrm>
          <a:prstGeom prst="rect">
            <a:avLst/>
          </a:prstGeom>
          <a:ln w="0">
            <a:noFill/>
          </a:ln>
        </p:spPr>
      </p:pic>
      <p:sp>
        <p:nvSpPr>
          <p:cNvPr id="106" name="Прямоугольник 4"/>
          <p:cNvSpPr/>
          <p:nvPr/>
        </p:nvSpPr>
        <p:spPr>
          <a:xfrm>
            <a:off x="1743480" y="460080"/>
            <a:ext cx="6296040" cy="73728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903"/>
              </a:lnSpc>
              <a:buNone/>
            </a:pP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r>
              <a:rPr sz="1800"/>
              <a:t/>
            </a:r>
            <a:br>
              <a:rPr sz="1800"/>
            </a:b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в Порядке проведения ГИА-11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07" name="Прямоугольник 7"/>
          <p:cNvSpPr/>
          <p:nvPr/>
        </p:nvSpPr>
        <p:spPr>
          <a:xfrm>
            <a:off x="33480" y="1505880"/>
            <a:ext cx="4068720" cy="635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>
              <a:lnSpc>
                <a:spcPts val="2211"/>
              </a:lnSpc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ВЫПУСКНИКИ ПРОШЛЫХ ЛЕТ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108" name="Прямоугольник 8"/>
          <p:cNvSpPr/>
          <p:nvPr/>
        </p:nvSpPr>
        <p:spPr>
          <a:xfrm>
            <a:off x="1743480" y="4071960"/>
            <a:ext cx="2633040" cy="298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 fontScale="25000" lnSpcReduction="20000"/>
          </a:bodyPr>
          <a:lstStyle/>
          <a:p>
            <a:pPr>
              <a:lnSpc>
                <a:spcPts val="2659"/>
              </a:lnSpc>
              <a:buNone/>
            </a:pPr>
            <a:r>
              <a:rPr lang="ru" sz="2400" b="1" strike="noStrike" spc="299">
                <a:solidFill>
                  <a:srgbClr val="0E69B0"/>
                </a:solidFill>
                <a:latin typeface="Times New Roman"/>
              </a:rPr>
              <a:t>ИНФОРМАТИКА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09" name="Прямоугольник 9"/>
          <p:cNvSpPr/>
          <p:nvPr/>
        </p:nvSpPr>
        <p:spPr>
          <a:xfrm>
            <a:off x="1389960" y="4718160"/>
            <a:ext cx="3358440" cy="298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 fontScale="25000" lnSpcReduction="20000"/>
          </a:bodyPr>
          <a:lstStyle/>
          <a:p>
            <a:pPr>
              <a:lnSpc>
                <a:spcPts val="2659"/>
              </a:lnSpc>
              <a:buNone/>
            </a:pPr>
            <a:r>
              <a:rPr lang="ru" sz="2400" b="1" strike="noStrike" spc="299">
                <a:solidFill>
                  <a:srgbClr val="0E69B0"/>
                </a:solidFill>
                <a:latin typeface="Times New Roman"/>
              </a:rPr>
              <a:t>0БЩЕСТВ03НАНИЕ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10" name="Прямоугольник 10"/>
          <p:cNvSpPr/>
          <p:nvPr/>
        </p:nvSpPr>
        <p:spPr>
          <a:xfrm>
            <a:off x="1130760" y="5016960"/>
            <a:ext cx="54360" cy="91080"/>
          </a:xfrm>
          <a:prstGeom prst="rect">
            <a:avLst/>
          </a:prstGeom>
          <a:solidFill>
            <a:srgbClr val="C4E9F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 fontScale="25000" lnSpcReduction="20000"/>
          </a:bodyPr>
          <a:lstStyle/>
          <a:p>
            <a:pPr>
              <a:lnSpc>
                <a:spcPts val="890"/>
              </a:lnSpc>
              <a:buNone/>
            </a:pPr>
            <a:r>
              <a:rPr lang="en-US" sz="800" b="0" strike="noStrike" spc="-1">
                <a:solidFill>
                  <a:srgbClr val="8EB4D8"/>
                </a:solidFill>
                <a:latin typeface="Times New Roman"/>
              </a:rPr>
              <a:t>J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111" name="Прямоугольник 11"/>
          <p:cNvSpPr/>
          <p:nvPr/>
        </p:nvSpPr>
        <p:spPr>
          <a:xfrm>
            <a:off x="5882760" y="2140920"/>
            <a:ext cx="5943240" cy="216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just">
              <a:lnSpc>
                <a:spcPts val="1919"/>
              </a:lnSpc>
              <a:spcAft>
                <a:spcPts val="2588"/>
              </a:spcAft>
              <a:buNone/>
              <a:tabLst>
                <a:tab pos="0" algn="l"/>
              </a:tabLst>
            </a:pPr>
            <a:r>
              <a:rPr lang="ru" sz="1600" b="1" strike="noStrike" spc="-1">
                <a:solidFill>
                  <a:srgbClr val="002060"/>
                </a:solidFill>
                <a:latin typeface="Times New Roman"/>
              </a:rPr>
              <a:t>п. 16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«Участники ЕГЭ вправе изменить (дополнить) перечень</a:t>
            </a:r>
            <a:r>
              <a:rPr sz="1600"/>
              <a:t/>
            </a:r>
            <a:br>
              <a:rPr sz="16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указанных в заявлениях об участии в ЕГЭ учебных предметов,</a:t>
            </a:r>
            <a:r>
              <a:rPr sz="1600"/>
              <a:t/>
            </a:r>
            <a:br>
              <a:rPr sz="16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изменить сроки участия в ЕГЭ при наличии у них уважительных</a:t>
            </a:r>
            <a:r>
              <a:rPr sz="1600"/>
              <a:t/>
            </a:r>
            <a:br>
              <a:rPr sz="16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причин (болезни или иных обстоятельств), подтвержденных</a:t>
            </a:r>
            <a:r>
              <a:rPr sz="1600"/>
              <a:t/>
            </a:r>
            <a:br>
              <a:rPr sz="16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документально...»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112" name="Прямоугольник 12"/>
          <p:cNvSpPr/>
          <p:nvPr/>
        </p:nvSpPr>
        <p:spPr>
          <a:xfrm>
            <a:off x="2200680" y="6083640"/>
            <a:ext cx="7811640" cy="56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marL="1599480">
              <a:lnSpc>
                <a:spcPts val="2211"/>
              </a:lnSpc>
              <a:spcBef>
                <a:spcPts val="5947"/>
              </a:spcBef>
              <a:buNone/>
            </a:pP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Могут </a:t>
            </a: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ИЗМЕНИТЬ ИЛИ ДОПОЛНИТЬ</a:t>
            </a:r>
            <a:endParaRPr lang="ru-RU" sz="2000" b="0" strike="noStrike" spc="-1">
              <a:latin typeface="Arial"/>
            </a:endParaRPr>
          </a:p>
          <a:p>
            <a:pPr>
              <a:lnSpc>
                <a:spcPts val="2211"/>
              </a:lnSpc>
              <a:buNone/>
            </a:pP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перечень указанных в заявлениях об участии в ЕГЭ учебных предметов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Рисунок 4"/>
          <p:cNvPicPr/>
          <p:nvPr/>
        </p:nvPicPr>
        <p:blipFill>
          <a:blip r:embed="rId2"/>
          <a:stretch/>
        </p:blipFill>
        <p:spPr>
          <a:xfrm>
            <a:off x="344520" y="1953720"/>
            <a:ext cx="5190480" cy="3212280"/>
          </a:xfrm>
          <a:prstGeom prst="rect">
            <a:avLst/>
          </a:prstGeom>
          <a:ln w="0">
            <a:noFill/>
          </a:ln>
        </p:spPr>
      </p:pic>
      <p:sp>
        <p:nvSpPr>
          <p:cNvPr id="114" name="Прямоугольник 7"/>
          <p:cNvSpPr/>
          <p:nvPr/>
        </p:nvSpPr>
        <p:spPr>
          <a:xfrm>
            <a:off x="4854240" y="582120"/>
            <a:ext cx="4419360" cy="73728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903"/>
              </a:lnSpc>
              <a:buNone/>
            </a:pP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r>
              <a:rPr sz="1800"/>
              <a:t/>
            </a:r>
            <a:br>
              <a:rPr sz="1800"/>
            </a:b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в Порядке проведения ГИА-11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15" name="Прямоугольник 9"/>
          <p:cNvSpPr/>
          <p:nvPr/>
        </p:nvSpPr>
        <p:spPr>
          <a:xfrm>
            <a:off x="30600" y="1085040"/>
            <a:ext cx="4114440" cy="469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>
              <a:lnSpc>
                <a:spcPts val="2211"/>
              </a:lnSpc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ВЫПУСКНИКИ ПРОШЛЫХ ЛЕТ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116" name="Прямоугольник 10"/>
          <p:cNvSpPr/>
          <p:nvPr/>
        </p:nvSpPr>
        <p:spPr>
          <a:xfrm>
            <a:off x="5803560" y="2188440"/>
            <a:ext cx="6311880" cy="1590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just">
              <a:lnSpc>
                <a:spcPts val="1945"/>
              </a:lnSpc>
              <a:spcAft>
                <a:spcPts val="839"/>
              </a:spcAft>
              <a:buNone/>
              <a:tabLst>
                <a:tab pos="0" algn="l"/>
              </a:tabLst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 51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«Для выпускников прошлых лет ЕГЭ проводится в резервные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сроки основного периода проведения экзаменов.</a:t>
            </a:r>
            <a:endParaRPr lang="ru-RU" sz="1600" b="0" strike="noStrike" spc="-1">
              <a:latin typeface="Arial"/>
            </a:endParaRPr>
          </a:p>
          <a:p>
            <a:pPr algn="just">
              <a:lnSpc>
                <a:spcPts val="1919"/>
              </a:lnSpc>
              <a:spcAft>
                <a:spcPts val="13433"/>
              </a:spcAft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Участие в ЕГЭ выпускников прошлых лет в иные сроки проведения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ЕГЭ допускается только при наличии у них уважительных причин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(болезни или иных обстоятельств), подтвержденных документально, и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соответствующего решения ГЭК.»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117" name="Прямоугольник 11"/>
          <p:cNvSpPr/>
          <p:nvPr/>
        </p:nvSpPr>
        <p:spPr>
          <a:xfrm>
            <a:off x="1740240" y="5486400"/>
            <a:ext cx="8729280" cy="98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>
              <a:lnSpc>
                <a:spcPts val="2211"/>
              </a:lnSpc>
              <a:spcBef>
                <a:spcPts val="13433"/>
              </a:spcBef>
              <a:buNone/>
            </a:pP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УЧАСТИЕ только в резервные сроки основного периода проведения экзаменов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Рисунок 2"/>
          <p:cNvPicPr/>
          <p:nvPr/>
        </p:nvPicPr>
        <p:blipFill>
          <a:blip r:embed="rId2"/>
          <a:stretch/>
        </p:blipFill>
        <p:spPr>
          <a:xfrm>
            <a:off x="0" y="1938600"/>
            <a:ext cx="5281920" cy="3498840"/>
          </a:xfrm>
          <a:prstGeom prst="rect">
            <a:avLst/>
          </a:prstGeom>
          <a:ln w="0">
            <a:noFill/>
          </a:ln>
        </p:spPr>
      </p:pic>
      <p:sp>
        <p:nvSpPr>
          <p:cNvPr id="119" name="Прямоугольник 3"/>
          <p:cNvSpPr/>
          <p:nvPr/>
        </p:nvSpPr>
        <p:spPr>
          <a:xfrm>
            <a:off x="791640" y="0"/>
            <a:ext cx="6534360" cy="96264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880"/>
              </a:lnSpc>
              <a:buNone/>
            </a:pP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r>
              <a:rPr sz="1800"/>
              <a:t/>
            </a:r>
            <a:br>
              <a:rPr sz="1800"/>
            </a:b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в Порядке проведения ГИА-11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20" name="Прямоугольник 6"/>
          <p:cNvSpPr/>
          <p:nvPr/>
        </p:nvSpPr>
        <p:spPr>
          <a:xfrm>
            <a:off x="82440" y="1215360"/>
            <a:ext cx="3619440" cy="488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>
              <a:lnSpc>
                <a:spcPts val="2211"/>
              </a:lnSpc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ВОЕННОСЛУЖАЩИЕ</a:t>
            </a:r>
            <a:endParaRPr lang="ru-RU" sz="2000" b="0" strike="noStrike" spc="-1">
              <a:latin typeface="Arial"/>
            </a:endParaRPr>
          </a:p>
        </p:txBody>
      </p:sp>
      <p:graphicFrame>
        <p:nvGraphicFramePr>
          <p:cNvPr id="121" name="Таблица 7"/>
          <p:cNvGraphicFramePr/>
          <p:nvPr/>
        </p:nvGraphicFramePr>
        <p:xfrm>
          <a:off x="367920" y="7181280"/>
          <a:ext cx="1532280" cy="2362200"/>
        </p:xfrm>
        <a:graphic>
          <a:graphicData uri="http://schemas.openxmlformats.org/drawingml/2006/table">
            <a:tbl>
              <a:tblPr/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82600"/>
              </a:tblGrid>
              <a:tr h="12661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C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61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400" b="1" i="1" strike="noStrike" spc="-1">
                          <a:solidFill>
                            <a:srgbClr val="202020"/>
                          </a:solidFill>
                          <a:latin typeface="Times New Roman"/>
                        </a:rPr>
                        <a:t>fh'ti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ts val="1219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" sz="1000" b="1" strike="noStrike" spc="-1">
                          <a:solidFill>
                            <a:srgbClr val="574D3C"/>
                          </a:solidFill>
                          <a:latin typeface="Times New Roman"/>
                        </a:rPr>
                        <a:t>Г</a:t>
                      </a:r>
                      <a:endParaRPr lang="ru-RU" sz="1000" b="0" strike="noStrike" spc="-1">
                        <a:latin typeface="Arial"/>
                      </a:endParaRPr>
                    </a:p>
                    <a:p>
                      <a:pPr>
                        <a:lnSpc>
                          <a:spcPts val="72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" sz="600" b="0" strike="noStrike" spc="49">
                          <a:solidFill>
                            <a:srgbClr val="574D3C"/>
                          </a:solidFill>
                          <a:latin typeface="Times New Roman"/>
                        </a:rPr>
                        <a:t>I» </a:t>
                      </a:r>
                      <a:r>
                        <a:rPr lang="en-US" sz="600" b="0" strike="noStrike" spc="49">
                          <a:solidFill>
                            <a:srgbClr val="574D3C"/>
                          </a:solidFill>
                          <a:latin typeface="Times New Roman"/>
                        </a:rPr>
                        <a:t>.Sr</a:t>
                      </a:r>
                      <a:endParaRPr lang="ru-RU" sz="600" b="0" strike="noStrike" spc="-1">
                        <a:latin typeface="Arial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866A"/>
                    </a:solidFill>
                  </a:tcPr>
                </a:tc>
                <a:tc>
                  <a:txBody>
                    <a:bodyPr/>
                    <a:lstStyle/>
                    <a:p>
                      <a:pPr marL="343080" algn="just">
                        <a:lnSpc>
                          <a:spcPts val="1661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" sz="600" b="0" i="1" strike="noStrike" spc="-1">
                          <a:solidFill>
                            <a:srgbClr val="434734"/>
                          </a:solidFill>
                          <a:latin typeface="Times New Roman"/>
                        </a:rPr>
                        <a:t>У    </a:t>
                      </a:r>
                      <a:r>
                        <a:rPr lang="ru" sz="1400" b="1" i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и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C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720"/>
                        </a:lnSpc>
                        <a:spcAft>
                          <a:spcPts val="561"/>
                        </a:spcAft>
                        <a:buNone/>
                        <a:tabLst>
                          <a:tab pos="0" algn="l"/>
                        </a:tabLst>
                      </a:pPr>
                      <a:r>
                        <a:rPr lang="ru" sz="600" b="0" strike="noStrike" spc="49">
                          <a:solidFill>
                            <a:srgbClr val="000000"/>
                          </a:solidFill>
                          <a:latin typeface="Times New Roman"/>
                        </a:rPr>
                        <a:t>- •</a:t>
                      </a:r>
                      <a:r>
                        <a:rPr lang="ru" sz="600" b="0" strike="noStrike" spc="49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г</a:t>
                      </a:r>
                      <a:endParaRPr lang="ru-RU" sz="600" b="0" strike="noStrike" spc="-1">
                        <a:latin typeface="Arial"/>
                      </a:endParaRPr>
                    </a:p>
                    <a:p>
                      <a:pPr>
                        <a:lnSpc>
                          <a:spcPts val="720"/>
                        </a:lnSpc>
                        <a:spcAft>
                          <a:spcPts val="561"/>
                        </a:spcAft>
                        <a:buNone/>
                        <a:tabLst>
                          <a:tab pos="0" algn="l"/>
                        </a:tabLst>
                      </a:pPr>
                      <a:r>
                        <a:rPr lang="en-US" sz="600" b="0" strike="noStrike" spc="49">
                          <a:solidFill>
                            <a:srgbClr val="000000"/>
                          </a:solidFill>
                          <a:latin typeface="Times New Roman"/>
                        </a:rPr>
                        <a:t>k </a:t>
                      </a:r>
                      <a:r>
                        <a:rPr lang="ru" sz="600" b="0" strike="noStrike" spc="49">
                          <a:solidFill>
                            <a:srgbClr val="434734"/>
                          </a:solidFill>
                          <a:latin typeface="Times New Roman"/>
                        </a:rPr>
                        <a:t>‘ </a:t>
                      </a:r>
                      <a:r>
                        <a:rPr lang="ru" sz="600" b="0" strike="noStrike" spc="49">
                          <a:solidFill>
                            <a:srgbClr val="000000"/>
                          </a:solidFill>
                          <a:latin typeface="Times New Roman"/>
                        </a:rPr>
                        <a:t>.1</a:t>
                      </a:r>
                      <a:endParaRPr lang="ru-RU" sz="600" b="0" strike="noStrike" spc="-1">
                        <a:latin typeface="Arial"/>
                      </a:endParaRPr>
                    </a:p>
                    <a:p>
                      <a:pPr>
                        <a:lnSpc>
                          <a:spcPts val="1661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" sz="1500" b="1" strike="noStrike" spc="-1">
                          <a:solidFill>
                            <a:srgbClr val="434734"/>
                          </a:solidFill>
                          <a:latin typeface="Times New Roman"/>
                        </a:rPr>
                        <a:t>5/ /</a:t>
                      </a:r>
                      <a:endParaRPr lang="ru-RU" sz="1500" b="0" strike="noStrike" spc="-1"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997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67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19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" sz="10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, И“ С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997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997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C1BD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866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C1BD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997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C1BD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866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C1BD"/>
                    </a:solidFill>
                  </a:tcPr>
                </a:tc>
              </a:tr>
            </a:tbl>
          </a:graphicData>
        </a:graphic>
      </p:graphicFrame>
      <p:sp>
        <p:nvSpPr>
          <p:cNvPr id="122" name="Прямоугольник 8"/>
          <p:cNvSpPr/>
          <p:nvPr/>
        </p:nvSpPr>
        <p:spPr>
          <a:xfrm>
            <a:off x="5678280" y="2505600"/>
            <a:ext cx="6315120" cy="2413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 fontScale="99000"/>
          </a:bodyPr>
          <a:lstStyle/>
          <a:p>
            <a:pPr algn="just">
              <a:lnSpc>
                <a:spcPts val="1919"/>
              </a:lnSpc>
              <a:spcAft>
                <a:spcPts val="6299"/>
              </a:spcAft>
              <a:buNone/>
              <a:tabLst>
                <a:tab pos="0" algn="l"/>
              </a:tabLst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 18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«Выпускники прошлых лет - военнослужащие, проходящие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военную службу по призыву или по контракту, поступающие на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обучение в военные образовательные организации высшего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образования, - для участия в ЕГЭ подают не позднее чем за две недели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до начала проведения соответствующего экзамена заявления об участии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в ЕГЭ в места регистрации на сдачу ЕГЭ в субъекте Российской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Федерации, где расположена военная образовательная организация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высшего образования, или в места регистрации на сдачу ЕГЭ в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субъекте Российской Федерации, где указанные лица проходят военную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службу по призыву или по контракту.»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123" name="Прямоугольник 9"/>
          <p:cNvSpPr/>
          <p:nvPr/>
        </p:nvSpPr>
        <p:spPr>
          <a:xfrm>
            <a:off x="2855880" y="6001560"/>
            <a:ext cx="6507000" cy="62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ctr">
              <a:lnSpc>
                <a:spcPts val="2401"/>
              </a:lnSpc>
              <a:spcBef>
                <a:spcPts val="6299"/>
              </a:spcBef>
              <a:buNone/>
            </a:pP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ПОДАЧА ЗАЯВЛЕНИЙ </a:t>
            </a: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на сдачу ЕГЭ в регионе,</a:t>
            </a:r>
            <a:r>
              <a:rPr sz="1800"/>
              <a:t/>
            </a:r>
            <a:br>
              <a:rPr sz="1800"/>
            </a:b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где проходят военную службу по призыву или по контракту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Рисунок 2"/>
          <p:cNvPicPr/>
          <p:nvPr/>
        </p:nvPicPr>
        <p:blipFill>
          <a:blip r:embed="rId2"/>
          <a:stretch/>
        </p:blipFill>
        <p:spPr>
          <a:xfrm>
            <a:off x="1158120" y="3529440"/>
            <a:ext cx="1554120" cy="1017720"/>
          </a:xfrm>
          <a:prstGeom prst="rect">
            <a:avLst/>
          </a:prstGeom>
          <a:ln w="0">
            <a:noFill/>
          </a:ln>
        </p:spPr>
      </p:pic>
      <p:sp>
        <p:nvSpPr>
          <p:cNvPr id="125" name="Прямоугольник 5"/>
          <p:cNvSpPr/>
          <p:nvPr/>
        </p:nvSpPr>
        <p:spPr>
          <a:xfrm>
            <a:off x="1200960" y="91440"/>
            <a:ext cx="4827600" cy="100116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854"/>
              </a:lnSpc>
              <a:buNone/>
            </a:pP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r>
              <a:rPr sz="1800"/>
              <a:t/>
            </a:r>
            <a:br>
              <a:rPr sz="1800"/>
            </a:b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в Порядке проведения ГИА-9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26" name="Прямоугольник 6"/>
          <p:cNvSpPr/>
          <p:nvPr/>
        </p:nvSpPr>
        <p:spPr>
          <a:xfrm>
            <a:off x="535320" y="1193040"/>
            <a:ext cx="117252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>
              <a:lnSpc>
                <a:spcPts val="2211"/>
              </a:lnSpc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ГИА-9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127" name="Прямоугольник 7"/>
          <p:cNvSpPr/>
          <p:nvPr/>
        </p:nvSpPr>
        <p:spPr>
          <a:xfrm>
            <a:off x="713160" y="1839960"/>
            <a:ext cx="2803680" cy="799200"/>
          </a:xfrm>
          <a:prstGeom prst="rect">
            <a:avLst/>
          </a:prstGeom>
          <a:solidFill>
            <a:srgbClr val="ECF0D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ctr">
              <a:lnSpc>
                <a:spcPts val="2401"/>
              </a:lnSpc>
              <a:buNone/>
            </a:pPr>
            <a:r>
              <a:rPr lang="ru" sz="2000" b="1" strike="noStrike" spc="-1">
                <a:solidFill>
                  <a:srgbClr val="224580"/>
                </a:solidFill>
                <a:latin typeface="Times New Roman"/>
              </a:rPr>
              <a:t>Дополнительные сроки</a:t>
            </a:r>
            <a:r>
              <a:rPr sz="1800"/>
              <a:t/>
            </a:r>
            <a:br>
              <a:rPr sz="1800"/>
            </a:br>
            <a:r>
              <a:rPr lang="ru" sz="2000" b="1" strike="noStrike" spc="-1">
                <a:solidFill>
                  <a:srgbClr val="224580"/>
                </a:solidFill>
                <a:latin typeface="Times New Roman"/>
              </a:rPr>
              <a:t>проведения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128" name="Прямоугольник 8"/>
          <p:cNvSpPr/>
          <p:nvPr/>
        </p:nvSpPr>
        <p:spPr>
          <a:xfrm>
            <a:off x="987480" y="2828520"/>
            <a:ext cx="426240" cy="42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 fontScale="25000" lnSpcReduction="20000"/>
          </a:bodyPr>
          <a:lstStyle/>
          <a:p>
            <a:pPr>
              <a:lnSpc>
                <a:spcPts val="4320"/>
              </a:lnSpc>
              <a:buNone/>
            </a:pPr>
            <a:r>
              <a:rPr lang="ru" sz="3800" b="1" strike="noStrike" spc="-1">
                <a:solidFill>
                  <a:srgbClr val="FF0000"/>
                </a:solidFill>
                <a:latin typeface="Times New Roman"/>
              </a:rPr>
              <a:t>\</a:t>
            </a:r>
            <a:endParaRPr lang="ru-RU" sz="3800" b="0" strike="noStrike" spc="-1">
              <a:latin typeface="Arial"/>
            </a:endParaRPr>
          </a:p>
        </p:txBody>
      </p:sp>
      <p:sp>
        <p:nvSpPr>
          <p:cNvPr id="129" name="Прямоугольник 9"/>
          <p:cNvSpPr/>
          <p:nvPr/>
        </p:nvSpPr>
        <p:spPr>
          <a:xfrm>
            <a:off x="2371320" y="2767680"/>
            <a:ext cx="396000" cy="38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 fontScale="25000" lnSpcReduction="20000"/>
          </a:bodyPr>
          <a:lstStyle/>
          <a:p>
            <a:pPr>
              <a:lnSpc>
                <a:spcPts val="3881"/>
              </a:lnSpc>
              <a:buNone/>
            </a:pPr>
            <a:r>
              <a:rPr lang="ru" sz="3500" b="1" strike="noStrike" spc="-1">
                <a:solidFill>
                  <a:srgbClr val="FF0000"/>
                </a:solidFill>
                <a:latin typeface="Times New Roman"/>
              </a:rPr>
              <a:t>/</a:t>
            </a:r>
            <a:endParaRPr lang="ru-RU" sz="3500" b="0" strike="noStrike" spc="-1">
              <a:latin typeface="Arial"/>
            </a:endParaRPr>
          </a:p>
        </p:txBody>
      </p:sp>
      <p:sp>
        <p:nvSpPr>
          <p:cNvPr id="130" name="Прямоугольник 10"/>
          <p:cNvSpPr/>
          <p:nvPr/>
        </p:nvSpPr>
        <p:spPr>
          <a:xfrm>
            <a:off x="987480" y="2828520"/>
            <a:ext cx="1476360" cy="639720"/>
          </a:xfrm>
          <a:prstGeom prst="rect">
            <a:avLst/>
          </a:prstGeom>
          <a:solidFill>
            <a:srgbClr val="C4020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>
              <a:lnSpc>
                <a:spcPts val="1990"/>
              </a:lnSpc>
              <a:buNone/>
            </a:pPr>
            <a:r>
              <a:rPr lang="ru" sz="1800" b="0" strike="noStrike" spc="-1">
                <a:solidFill>
                  <a:srgbClr val="FFFFFF"/>
                </a:solidFill>
                <a:latin typeface="Times New Roman"/>
              </a:rPr>
              <a:t>Май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31" name="Прямоугольник 11"/>
          <p:cNvSpPr/>
          <p:nvPr/>
        </p:nvSpPr>
        <p:spPr>
          <a:xfrm>
            <a:off x="3713400" y="2243160"/>
            <a:ext cx="2336400" cy="688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>
              <a:lnSpc>
                <a:spcPts val="2659"/>
              </a:lnSpc>
              <a:spcAft>
                <a:spcPts val="910"/>
              </a:spcAft>
              <a:buNone/>
            </a:pPr>
            <a:r>
              <a:rPr lang="ru" sz="2800" b="0" strike="noStrike" cap="small" spc="-1">
                <a:solidFill>
                  <a:srgbClr val="DC1314"/>
                </a:solidFill>
                <a:latin typeface="Times New Roman"/>
              </a:rPr>
              <a:t>допуск </a:t>
            </a:r>
            <a:r>
              <a:rPr lang="ru" sz="2800" b="1" strike="noStrike" spc="-1">
                <a:solidFill>
                  <a:srgbClr val="DC1314"/>
                </a:solidFill>
                <a:latin typeface="Times New Roman"/>
              </a:rPr>
              <a:t>к </a:t>
            </a:r>
            <a:r>
              <a:rPr lang="ru" sz="2800" b="0" strike="noStrike" spc="-1">
                <a:solidFill>
                  <a:srgbClr val="DC1314"/>
                </a:solidFill>
                <a:latin typeface="Times New Roman"/>
              </a:rPr>
              <a:t>огэ</a:t>
            </a:r>
            <a:endParaRPr lang="ru-RU" sz="2800" b="0" strike="noStrike" spc="-1">
              <a:latin typeface="Arial"/>
            </a:endParaRPr>
          </a:p>
        </p:txBody>
      </p:sp>
      <p:sp>
        <p:nvSpPr>
          <p:cNvPr id="132" name="Прямоугольник 12"/>
          <p:cNvSpPr/>
          <p:nvPr/>
        </p:nvSpPr>
        <p:spPr>
          <a:xfrm>
            <a:off x="3517560" y="2932200"/>
            <a:ext cx="2767320" cy="123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>
              <a:lnSpc>
                <a:spcPts val="4099"/>
              </a:lnSpc>
              <a:buNone/>
            </a:pPr>
            <a:r>
              <a:rPr lang="ru" sz="3700" b="0" strike="noStrike" spc="-1">
                <a:solidFill>
                  <a:srgbClr val="DC1314"/>
                </a:solidFill>
                <a:latin typeface="Times New Roman"/>
              </a:rPr>
              <a:t>ИТОГОВОЕ</a:t>
            </a:r>
            <a:endParaRPr lang="ru-RU" sz="3700" b="0" strike="noStrike" spc="-1">
              <a:latin typeface="Arial"/>
            </a:endParaRPr>
          </a:p>
        </p:txBody>
      </p:sp>
      <p:sp>
        <p:nvSpPr>
          <p:cNvPr id="133" name="Прямоугольник 13"/>
          <p:cNvSpPr/>
          <p:nvPr/>
        </p:nvSpPr>
        <p:spPr>
          <a:xfrm>
            <a:off x="3010680" y="3551040"/>
            <a:ext cx="3075840" cy="487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>
              <a:lnSpc>
                <a:spcPts val="1990"/>
              </a:lnSpc>
              <a:buNone/>
            </a:pPr>
            <a:r>
              <a:rPr lang="ru" sz="3700" b="0" strike="noStrike" spc="-1">
                <a:solidFill>
                  <a:srgbClr val="DC1314"/>
                </a:solidFill>
                <a:latin typeface="Times New Roman"/>
              </a:rPr>
              <a:t>СОБЕСЕДОВАНИЕ</a:t>
            </a:r>
            <a:endParaRPr lang="ru-RU" sz="3700" b="0" strike="noStrike" spc="-1">
              <a:latin typeface="Arial"/>
            </a:endParaRPr>
          </a:p>
        </p:txBody>
      </p:sp>
      <p:sp>
        <p:nvSpPr>
          <p:cNvPr id="134" name="Прямоугольник 16"/>
          <p:cNvSpPr/>
          <p:nvPr/>
        </p:nvSpPr>
        <p:spPr>
          <a:xfrm>
            <a:off x="8717400" y="1750680"/>
            <a:ext cx="2803680" cy="967680"/>
          </a:xfrm>
          <a:prstGeom prst="rect">
            <a:avLst/>
          </a:prstGeom>
          <a:solidFill>
            <a:srgbClr val="ECF0D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ctr">
              <a:lnSpc>
                <a:spcPts val="2401"/>
              </a:lnSpc>
              <a:buNone/>
            </a:pPr>
            <a:r>
              <a:rPr lang="ru" sz="2000" b="1" strike="noStrike" spc="-1">
                <a:solidFill>
                  <a:srgbClr val="224580"/>
                </a:solidFill>
                <a:latin typeface="Times New Roman"/>
              </a:rPr>
              <a:t>Дополнительные сроки</a:t>
            </a:r>
            <a:r>
              <a:rPr sz="1800"/>
              <a:t/>
            </a:r>
            <a:br>
              <a:rPr sz="1800"/>
            </a:br>
            <a:r>
              <a:rPr lang="ru" sz="2000" b="1" strike="noStrike" spc="-1">
                <a:solidFill>
                  <a:srgbClr val="224580"/>
                </a:solidFill>
                <a:latin typeface="Times New Roman"/>
              </a:rPr>
              <a:t>проведения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135" name="Прямоугольник 17"/>
          <p:cNvSpPr/>
          <p:nvPr/>
        </p:nvSpPr>
        <p:spPr>
          <a:xfrm>
            <a:off x="9082800" y="2828520"/>
            <a:ext cx="1689120" cy="596880"/>
          </a:xfrm>
          <a:prstGeom prst="rect">
            <a:avLst/>
          </a:prstGeom>
          <a:solidFill>
            <a:srgbClr val="C4020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 marL="215640">
              <a:lnSpc>
                <a:spcPts val="1551"/>
              </a:lnSpc>
              <a:buNone/>
            </a:pPr>
            <a:endParaRPr lang="ru-RU" sz="2000" b="0" strike="noStrike" spc="-1">
              <a:latin typeface="Arial"/>
            </a:endParaRPr>
          </a:p>
          <a:p>
            <a:pPr marL="215640">
              <a:lnSpc>
                <a:spcPts val="1551"/>
              </a:lnSpc>
              <a:buNone/>
            </a:pPr>
            <a:r>
              <a:rPr lang="ru" sz="2000" b="1" strike="noStrike" spc="-1">
                <a:solidFill>
                  <a:srgbClr val="FFFFFF"/>
                </a:solidFill>
                <a:latin typeface="Times New Roman"/>
              </a:rPr>
              <a:t>Апрель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136" name="Прямоугольник 18"/>
          <p:cNvSpPr/>
          <p:nvPr/>
        </p:nvSpPr>
        <p:spPr>
          <a:xfrm>
            <a:off x="9082800" y="3530520"/>
            <a:ext cx="1465920" cy="758520"/>
          </a:xfrm>
          <a:prstGeom prst="rect">
            <a:avLst/>
          </a:prstGeom>
          <a:solidFill>
            <a:srgbClr val="ECF0D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Autofit/>
          </a:bodyPr>
          <a:lstStyle/>
          <a:p>
            <a:pPr marL="152280" algn="ctr">
              <a:lnSpc>
                <a:spcPts val="6528"/>
              </a:lnSpc>
              <a:buNone/>
            </a:pPr>
            <a:r>
              <a:rPr lang="ru" sz="2800" b="1" strike="noStrike" spc="-1">
                <a:solidFill>
                  <a:srgbClr val="C00000"/>
                </a:solidFill>
                <a:latin typeface="Times New Roman"/>
              </a:rPr>
              <a:t>15</a:t>
            </a:r>
            <a:endParaRPr lang="ru-RU" sz="2800" b="0" strike="noStrike" spc="-1">
              <a:latin typeface="Arial"/>
            </a:endParaRPr>
          </a:p>
        </p:txBody>
      </p:sp>
      <p:sp>
        <p:nvSpPr>
          <p:cNvPr id="137" name="Прямоугольник 19"/>
          <p:cNvSpPr/>
          <p:nvPr/>
        </p:nvSpPr>
        <p:spPr>
          <a:xfrm>
            <a:off x="2334600" y="4767120"/>
            <a:ext cx="7503840" cy="73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just">
              <a:lnSpc>
                <a:spcPts val="1919"/>
              </a:lnSpc>
              <a:spcAft>
                <a:spcPts val="3220"/>
              </a:spcAft>
              <a:buNone/>
              <a:tabLst>
                <a:tab pos="0" algn="l"/>
              </a:tabLst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 24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«К итоговому собеседованию в дополнительные даты в текущем учебном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году (во вторую рабочую среду марта и третий понедельник апреля) допускаются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следующие участники итогового собеседования:...»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138" name="Прямоугольник 20"/>
          <p:cNvSpPr/>
          <p:nvPr/>
        </p:nvSpPr>
        <p:spPr>
          <a:xfrm>
            <a:off x="2005560" y="6080760"/>
            <a:ext cx="8180640" cy="56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marL="101520">
              <a:lnSpc>
                <a:spcPts val="2211"/>
              </a:lnSpc>
              <a:spcBef>
                <a:spcPts val="3220"/>
              </a:spcBef>
              <a:buNone/>
            </a:pP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Изменена дополнительная дата проведения итогового собеседования:</a:t>
            </a:r>
            <a:endParaRPr lang="ru-RU" sz="2000" b="0" strike="noStrike" spc="-1">
              <a:latin typeface="Arial"/>
            </a:endParaRPr>
          </a:p>
          <a:p>
            <a:pPr>
              <a:lnSpc>
                <a:spcPts val="2211"/>
              </a:lnSpc>
              <a:buNone/>
            </a:pP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вместо первого рабочего понедельника мая - </a:t>
            </a: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третий понедельник апреля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Рисунок 3"/>
          <p:cNvPicPr/>
          <p:nvPr/>
        </p:nvPicPr>
        <p:blipFill>
          <a:blip r:embed="rId2"/>
          <a:stretch/>
        </p:blipFill>
        <p:spPr>
          <a:xfrm>
            <a:off x="195120" y="2386440"/>
            <a:ext cx="4056480" cy="2657520"/>
          </a:xfrm>
          <a:prstGeom prst="rect">
            <a:avLst/>
          </a:prstGeom>
          <a:ln w="0">
            <a:noFill/>
          </a:ln>
        </p:spPr>
      </p:pic>
      <p:sp>
        <p:nvSpPr>
          <p:cNvPr id="140" name="Прямоугольник 4"/>
          <p:cNvSpPr/>
          <p:nvPr/>
        </p:nvSpPr>
        <p:spPr>
          <a:xfrm>
            <a:off x="1676520" y="140040"/>
            <a:ext cx="4370400" cy="72504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832"/>
              </a:lnSpc>
              <a:buNone/>
            </a:pP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r>
              <a:rPr sz="1800"/>
              <a:t/>
            </a:r>
            <a:br>
              <a:rPr sz="1800"/>
            </a:b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в Порядке проведения ГИА-9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41" name="Прямоугольник 5"/>
          <p:cNvSpPr/>
          <p:nvPr/>
        </p:nvSpPr>
        <p:spPr>
          <a:xfrm>
            <a:off x="9680400" y="298800"/>
            <a:ext cx="1822320" cy="21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Прямоугольник 6"/>
          <p:cNvSpPr/>
          <p:nvPr/>
        </p:nvSpPr>
        <p:spPr>
          <a:xfrm>
            <a:off x="323280" y="1204200"/>
            <a:ext cx="1352520" cy="538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>
              <a:lnSpc>
                <a:spcPts val="2211"/>
              </a:lnSpc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ГИА-9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143" name="Прямоугольник 7"/>
          <p:cNvSpPr/>
          <p:nvPr/>
        </p:nvSpPr>
        <p:spPr>
          <a:xfrm>
            <a:off x="4529160" y="2553480"/>
            <a:ext cx="7458120" cy="2196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just">
              <a:lnSpc>
                <a:spcPts val="1919"/>
              </a:lnSpc>
              <a:buNone/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п.20   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«...По решению ОИВ, учредителей, загранучреждений итоговое</a:t>
            </a:r>
            <a:endParaRPr lang="ru-RU" sz="1600" b="0" strike="noStrike" spc="-1">
              <a:latin typeface="Arial"/>
            </a:endParaRPr>
          </a:p>
          <a:p>
            <a:pPr algn="just">
              <a:lnSpc>
                <a:spcPts val="1919"/>
              </a:lnSpc>
              <a:spcAft>
                <a:spcPts val="11407"/>
              </a:spcAft>
              <a:buNone/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собеседование проводится с применением информационно-коммуникационных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технологий, в том числе дистанционных образовательных технологий, в порядке,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установленном ОИВ, учредителями, загранучреждениями...»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144" name="Прямоугольник 8"/>
          <p:cNvSpPr/>
          <p:nvPr/>
        </p:nvSpPr>
        <p:spPr>
          <a:xfrm>
            <a:off x="2188440" y="6284880"/>
            <a:ext cx="7857360" cy="325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 algn="just">
              <a:lnSpc>
                <a:spcPts val="2211"/>
              </a:lnSpc>
              <a:spcBef>
                <a:spcPts val="11407"/>
              </a:spcBef>
              <a:buNone/>
            </a:pP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Проведение итогового собеседования в ДИСТАНЦИОННОЙ ФОРМЕ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Рисунок 2"/>
          <p:cNvPicPr/>
          <p:nvPr/>
        </p:nvPicPr>
        <p:blipFill>
          <a:blip r:embed="rId2"/>
          <a:stretch/>
        </p:blipFill>
        <p:spPr>
          <a:xfrm>
            <a:off x="7431120" y="1274040"/>
            <a:ext cx="4797360" cy="3355560"/>
          </a:xfrm>
          <a:prstGeom prst="rect">
            <a:avLst/>
          </a:prstGeom>
          <a:ln w="0">
            <a:noFill/>
          </a:ln>
        </p:spPr>
      </p:pic>
      <p:sp>
        <p:nvSpPr>
          <p:cNvPr id="146" name="Прямоугольник 3"/>
          <p:cNvSpPr/>
          <p:nvPr/>
        </p:nvSpPr>
        <p:spPr>
          <a:xfrm>
            <a:off x="1719000" y="155520"/>
            <a:ext cx="4340160" cy="73116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832"/>
              </a:lnSpc>
              <a:buNone/>
            </a:pP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r>
              <a:rPr sz="1800"/>
              <a:t/>
            </a:r>
            <a:br>
              <a:rPr sz="1800"/>
            </a:b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в Порядке проведения ГИА-9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47" name="Прямоугольник 6"/>
          <p:cNvSpPr/>
          <p:nvPr/>
        </p:nvSpPr>
        <p:spPr>
          <a:xfrm>
            <a:off x="185760" y="1511640"/>
            <a:ext cx="6827040" cy="382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211"/>
              </a:lnSpc>
              <a:spcAft>
                <a:spcPts val="1959"/>
              </a:spcAft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НЕ ПРОШЕДШИЕ ГИА</a:t>
            </a:r>
            <a:endParaRPr lang="ru-RU" sz="2000" b="0" strike="noStrike" spc="-1">
              <a:latin typeface="Arial"/>
            </a:endParaRPr>
          </a:p>
          <a:p>
            <a:pPr algn="just">
              <a:lnSpc>
                <a:spcPts val="1919"/>
              </a:lnSpc>
              <a:spcAft>
                <a:spcPts val="3779"/>
              </a:spcAft>
              <a:buNone/>
              <a:tabLst>
                <a:tab pos="0" algn="l"/>
              </a:tabLst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 82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«Участникам ГИА, не прошедшим ГИА, в том числе участникам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ГИА, чьи результаты ГИА по сдаваемым учебным предметам в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дополнительном периоде и (или) резервные сроки дополнительного периода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были аннулированы по решению председателя ГЭК в случае выявления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фактов нарушения Порядка участниками ГИА, а также участникам ГИА,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получившим на ГИА неудовлетворительные результаты более чем по двум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учебным предметам, либо получившим повторно неудовлетворительный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результат по одному или двум учебным предметам на ГИА в резервные сроки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дополнительного периода, предоставляется право повторно пройти ГИА по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соответствующему учебному предмету (соответствующим учебным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предметам) не ранее чем в следующем году в формах, установленных</a:t>
            </a:r>
            <a:r>
              <a:rPr sz="1800"/>
              <a:t/>
            </a:r>
            <a:br>
              <a:rPr sz="1800"/>
            </a:br>
            <a:r>
              <a:rPr lang="ru" sz="1600" b="0" u="sng" strike="noStrike" spc="-1">
                <a:solidFill>
                  <a:srgbClr val="0000FF"/>
                </a:solidFill>
                <a:uFillTx/>
                <a:latin typeface="Times New Roman"/>
              </a:rPr>
              <a:t>пунктом 6</a:t>
            </a:r>
            <a:r>
              <a:rPr lang="ru" sz="1600" b="0" strike="noStrike" spc="-1">
                <a:solidFill>
                  <a:srgbClr val="0000FF"/>
                </a:solidFill>
                <a:latin typeface="Times New Roman"/>
              </a:rPr>
              <a:t>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Порядка. Указанные участники ГИА вправе изменить учебные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предметы по выбору для повторного прохождения ГИА в следующем году</a:t>
            </a:r>
            <a:r>
              <a:rPr lang="ru" sz="1600" b="0" strike="noStrike" spc="-1">
                <a:solidFill>
                  <a:srgbClr val="A8B3C2"/>
                </a:solidFill>
                <a:latin typeface="Times New Roman"/>
              </a:rPr>
              <a:t>...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»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148" name="Прямоугольник 7"/>
          <p:cNvSpPr/>
          <p:nvPr/>
        </p:nvSpPr>
        <p:spPr>
          <a:xfrm>
            <a:off x="405360" y="5508720"/>
            <a:ext cx="11463120" cy="1385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401"/>
              </a:lnSpc>
              <a:spcBef>
                <a:spcPts val="3779"/>
              </a:spcBef>
              <a:buNone/>
            </a:pP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Участникам, которые не смогли пройти ГИА-9 в сентябрьские сроки по выбранным учебным предметам,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ts val="2401"/>
              </a:lnSpc>
              <a:buNone/>
            </a:pP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предоставляется право изменить учебные предметы по выбору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ts val="2401"/>
              </a:lnSpc>
              <a:buNone/>
            </a:pP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для повторного прохождения ГИА-9 в следующем году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Рисунок 3"/>
          <p:cNvPicPr/>
          <p:nvPr/>
        </p:nvPicPr>
        <p:blipFill>
          <a:blip r:embed="rId2"/>
          <a:stretch/>
        </p:blipFill>
        <p:spPr>
          <a:xfrm>
            <a:off x="374760" y="3038760"/>
            <a:ext cx="2794680" cy="1651680"/>
          </a:xfrm>
          <a:prstGeom prst="rect">
            <a:avLst/>
          </a:prstGeom>
          <a:ln w="0">
            <a:noFill/>
          </a:ln>
        </p:spPr>
      </p:pic>
      <p:sp>
        <p:nvSpPr>
          <p:cNvPr id="150" name="Прямоугольник 5"/>
          <p:cNvSpPr/>
          <p:nvPr/>
        </p:nvSpPr>
        <p:spPr>
          <a:xfrm>
            <a:off x="1481400" y="158400"/>
            <a:ext cx="4675320" cy="74340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854"/>
              </a:lnSpc>
              <a:buNone/>
            </a:pP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Ответственность</a:t>
            </a:r>
            <a:r>
              <a:rPr sz="1800"/>
              <a:t/>
            </a:r>
            <a:br>
              <a:rPr sz="1800"/>
            </a:b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образовательной организации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51" name="Прямоугольник 6"/>
          <p:cNvSpPr/>
          <p:nvPr/>
        </p:nvSpPr>
        <p:spPr>
          <a:xfrm>
            <a:off x="9674280" y="292680"/>
            <a:ext cx="1822320" cy="207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Прямоугольник 7"/>
          <p:cNvSpPr/>
          <p:nvPr/>
        </p:nvSpPr>
        <p:spPr>
          <a:xfrm>
            <a:off x="3188160" y="981360"/>
            <a:ext cx="1495080" cy="38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>
              <a:lnSpc>
                <a:spcPts val="2211"/>
              </a:lnSpc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ГИА-11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153" name="Прямоугольник 8"/>
          <p:cNvSpPr/>
          <p:nvPr/>
        </p:nvSpPr>
        <p:spPr>
          <a:xfrm>
            <a:off x="3378960" y="1371600"/>
            <a:ext cx="8602560" cy="1288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just">
              <a:lnSpc>
                <a:spcPts val="1919"/>
              </a:lnSpc>
              <a:spcAft>
                <a:spcPts val="1329"/>
              </a:spcAft>
              <a:buNone/>
              <a:tabLst>
                <a:tab pos="0" algn="l"/>
              </a:tabLst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 44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«...2) под подпись информируют работников, привлекаемых к организации и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проведению экзаменов, о сроках, местах и порядке проведения экзаменов, в том числе о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ведении в ППЭ и аудиториях видеозаписи, об основаниях для удаления из ППЭ, о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применении мер дисциплинарного и административного воздействия в отношении лиц,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привлекаемых к организации и проведению экзаменов и нарушивших Порядок;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154" name="Прямоугольник 9"/>
          <p:cNvSpPr/>
          <p:nvPr/>
        </p:nvSpPr>
        <p:spPr>
          <a:xfrm>
            <a:off x="3279600" y="2917080"/>
            <a:ext cx="8857080" cy="3324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just">
              <a:lnSpc>
                <a:spcPts val="1919"/>
              </a:lnSpc>
              <a:spcBef>
                <a:spcPts val="1329"/>
              </a:spcBef>
              <a:spcAft>
                <a:spcPts val="561"/>
              </a:spcAft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4) под подпись информируют участников ГИА и их родителей (законных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представителей) о сроках, местах и порядке подачи заявлений об участии в экзаменах, о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местах и сроках проведения экзаменов, о порядке проведения экзаменов,.....»</a:t>
            </a:r>
            <a:endParaRPr lang="ru-RU" sz="1600" b="0" strike="noStrike" spc="-1">
              <a:latin typeface="Arial"/>
            </a:endParaRPr>
          </a:p>
          <a:p>
            <a:pPr>
              <a:lnSpc>
                <a:spcPts val="2211"/>
              </a:lnSpc>
              <a:buNone/>
              <a:tabLst>
                <a:tab pos="0" algn="l"/>
              </a:tabLst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ГИА-9</a:t>
            </a:r>
            <a:endParaRPr lang="ru-RU" sz="2000" b="0" strike="noStrike" spc="-1">
              <a:latin typeface="Arial"/>
            </a:endParaRPr>
          </a:p>
          <a:p>
            <a:pPr algn="just">
              <a:lnSpc>
                <a:spcPts val="1919"/>
              </a:lnSpc>
              <a:buNone/>
              <a:tabLst>
                <a:tab pos="0" algn="l"/>
              </a:tabLst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 39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«.2) под подпись информируют работников, привлекаемых к организации и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проведению ГИА, о сроках, местах и порядке проведения ГИА, в том числе о ведении в ППЭ и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аудиториях видеозаписи (в случае если ОИВ, учредителями и загранучреждениями было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принято решение об оборудовании ППЭ средствами видеонаблюдения), об основаниях для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удаления из ППЭ, о применении мер дисциплинарного и административного воздействия в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отношении лиц, привлекаемых к организации и проведению ГИА и нарушивших Порядок;</a:t>
            </a:r>
            <a:endParaRPr lang="ru-RU" sz="1600" b="0" strike="noStrike" spc="-1">
              <a:latin typeface="Arial"/>
            </a:endParaRPr>
          </a:p>
          <a:p>
            <a:pPr algn="just">
              <a:lnSpc>
                <a:spcPts val="1919"/>
              </a:lnSpc>
              <a:spcAft>
                <a:spcPts val="561"/>
              </a:spcAft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3) под подпись информируют участников ГИА и их родителей (законных представителей) о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сроках, местах и порядке подачи заявлений об участии в ГИА, о сроках, местах и порядке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проведения ГИА:.»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155" name="Прямоугольник 10"/>
          <p:cNvSpPr/>
          <p:nvPr/>
        </p:nvSpPr>
        <p:spPr>
          <a:xfrm>
            <a:off x="85320" y="6398640"/>
            <a:ext cx="12060720" cy="377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r>
              <a:rPr lang="ru-RU" dirty="0" err="1"/>
              <a:t>Минпросвещения</a:t>
            </a:r>
            <a:r>
              <a:rPr lang="ru-RU" dirty="0"/>
              <a:t> России и </a:t>
            </a:r>
            <a:r>
              <a:rPr lang="ru-RU" dirty="0" err="1"/>
              <a:t>Рособрнадзор</a:t>
            </a:r>
            <a:r>
              <a:rPr lang="ru-RU" dirty="0"/>
              <a:t> подготовили проекты приказов с новыми редакциями порядков проведения государственной итоговой аттестации (ГИА) по образовательным программам основного общего образования и среднего общего образования. Изменения направлены на совершенствование и упорядочивание процедур проведения ГИА-9 и ГИА-11, итогового собеседования и итогового сочинения (изложения), в том числе в целях соблюдения прав участников ГИА и повышения объективности проведения экзаменов. Новые редакции порядков подготовлены с учетом предложений органов управления образованием и граждан. Данные изменения вступят в силу со следующего 2023-2024 учебного года.</a:t>
            </a:r>
          </a:p>
        </p:txBody>
      </p:sp>
    </p:spTree>
    <p:extLst>
      <p:ext uri="{BB962C8B-B14F-4D97-AF65-F5344CB8AC3E}">
        <p14:creationId xmlns:p14="http://schemas.microsoft.com/office/powerpoint/2010/main" val="321832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Рисунок 4"/>
          <p:cNvPicPr/>
          <p:nvPr/>
        </p:nvPicPr>
        <p:blipFill>
          <a:blip r:embed="rId2"/>
          <a:stretch/>
        </p:blipFill>
        <p:spPr>
          <a:xfrm>
            <a:off x="10244160" y="5837040"/>
            <a:ext cx="1846800" cy="926280"/>
          </a:xfrm>
          <a:prstGeom prst="rect">
            <a:avLst/>
          </a:prstGeom>
          <a:ln w="0">
            <a:noFill/>
          </a:ln>
        </p:spPr>
      </p:pic>
      <p:sp>
        <p:nvSpPr>
          <p:cNvPr id="46" name="Прямоугольник 5"/>
          <p:cNvSpPr/>
          <p:nvPr/>
        </p:nvSpPr>
        <p:spPr>
          <a:xfrm>
            <a:off x="1664280" y="262080"/>
            <a:ext cx="4876560" cy="37764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>
              <a:lnSpc>
                <a:spcPts val="2659"/>
              </a:lnSpc>
              <a:buNone/>
            </a:pP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Новые Порядки проведения ГИА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47" name="Прямоугольник 6"/>
          <p:cNvSpPr/>
          <p:nvPr/>
        </p:nvSpPr>
        <p:spPr>
          <a:xfrm>
            <a:off x="4840200" y="1127880"/>
            <a:ext cx="2586240" cy="438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 algn="ctr">
              <a:lnSpc>
                <a:spcPts val="2211"/>
              </a:lnSpc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ГИА-11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48" name="Прямоугольник 10"/>
          <p:cNvSpPr/>
          <p:nvPr/>
        </p:nvSpPr>
        <p:spPr>
          <a:xfrm>
            <a:off x="2252520" y="1487520"/>
            <a:ext cx="9266400" cy="121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 fontScale="99000"/>
          </a:bodyPr>
          <a:lstStyle/>
          <a:p>
            <a:pPr algn="just">
              <a:lnSpc>
                <a:spcPts val="1919"/>
              </a:lnSpc>
              <a:buNone/>
            </a:pPr>
            <a:r>
              <a:rPr lang="ru" sz="1600" b="1" strike="noStrike" spc="-1" dirty="0">
                <a:solidFill>
                  <a:srgbClr val="002060"/>
                </a:solidFill>
                <a:latin typeface="Times New Roman"/>
              </a:rPr>
              <a:t>п. 19 </a:t>
            </a: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«По решению ОИВ, учредителей, загранучреждений подача</a:t>
            </a:r>
            <a:r>
              <a:rPr sz="1600" dirty="0"/>
              <a:t/>
            </a:r>
            <a:br>
              <a:rPr sz="1600" dirty="0"/>
            </a:b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заявлений, указанных в </a:t>
            </a:r>
            <a:r>
              <a:rPr lang="ru" sz="1600" b="0" u="sng" strike="noStrike" spc="-1" dirty="0">
                <a:solidFill>
                  <a:srgbClr val="0000FF"/>
                </a:solidFill>
                <a:uFillTx/>
                <a:latin typeface="Times New Roman"/>
              </a:rPr>
              <a:t>пунктах 12</a:t>
            </a: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, </a:t>
            </a:r>
            <a:r>
              <a:rPr lang="ru" sz="1600" b="0" strike="noStrike" spc="-1" dirty="0">
                <a:solidFill>
                  <a:srgbClr val="0000FF"/>
                </a:solidFill>
                <a:latin typeface="Times New Roman"/>
              </a:rPr>
              <a:t>13</a:t>
            </a: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, </a:t>
            </a:r>
            <a:r>
              <a:rPr lang="ru" sz="1600" b="0" strike="noStrike" spc="-1" dirty="0">
                <a:solidFill>
                  <a:srgbClr val="0000FF"/>
                </a:solidFill>
                <a:latin typeface="Times New Roman"/>
              </a:rPr>
              <a:t>15</a:t>
            </a: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, </a:t>
            </a:r>
            <a:r>
              <a:rPr lang="ru" sz="1600" b="0" strike="noStrike" spc="-1" dirty="0">
                <a:solidFill>
                  <a:srgbClr val="0000FF"/>
                </a:solidFill>
                <a:latin typeface="Times New Roman"/>
              </a:rPr>
              <a:t>16</a:t>
            </a: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, </a:t>
            </a:r>
            <a:r>
              <a:rPr lang="ru" sz="1600" b="0" strike="noStrike" spc="-1" dirty="0">
                <a:solidFill>
                  <a:srgbClr val="0000FF"/>
                </a:solidFill>
                <a:latin typeface="Times New Roman"/>
              </a:rPr>
              <a:t>18 </a:t>
            </a: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и </a:t>
            </a:r>
            <a:r>
              <a:rPr lang="ru" sz="1600" b="0" strike="noStrike" spc="-1" dirty="0">
                <a:solidFill>
                  <a:srgbClr val="0000FF"/>
                </a:solidFill>
                <a:latin typeface="Times New Roman"/>
              </a:rPr>
              <a:t>94 </a:t>
            </a: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Порядка,</a:t>
            </a:r>
            <a:r>
              <a:rPr sz="1600" dirty="0"/>
              <a:t/>
            </a:r>
            <a:br>
              <a:rPr sz="1600" dirty="0"/>
            </a:b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организуется с использованием информационно-коммуникационных</a:t>
            </a:r>
            <a:r>
              <a:rPr sz="1600" dirty="0"/>
              <a:t/>
            </a:r>
            <a:br>
              <a:rPr sz="1600" dirty="0"/>
            </a:b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технологий при условии соблюдения требований законодательства</a:t>
            </a:r>
            <a:r>
              <a:rPr sz="1600" dirty="0"/>
              <a:t/>
            </a:r>
            <a:br>
              <a:rPr sz="1600" dirty="0"/>
            </a:b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Российской Федерации в области защиты персональных данных»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49" name="Прямоугольник 12"/>
          <p:cNvSpPr/>
          <p:nvPr/>
        </p:nvSpPr>
        <p:spPr>
          <a:xfrm>
            <a:off x="3813840" y="2821320"/>
            <a:ext cx="2921400" cy="47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" name="Прямоугольник 15"/>
          <p:cNvSpPr/>
          <p:nvPr/>
        </p:nvSpPr>
        <p:spPr>
          <a:xfrm>
            <a:off x="1664280" y="2821320"/>
            <a:ext cx="9832320" cy="25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ctr">
              <a:lnSpc>
                <a:spcPts val="2211"/>
              </a:lnSpc>
              <a:buNone/>
            </a:pPr>
            <a:r>
              <a:rPr lang="ru" sz="2000" b="1" strike="noStrike" spc="-1" dirty="0">
                <a:solidFill>
                  <a:srgbClr val="C00000"/>
                </a:solidFill>
                <a:latin typeface="Times New Roman"/>
              </a:rPr>
              <a:t>ГИА-9</a:t>
            </a:r>
            <a:endParaRPr lang="ru-RU" sz="2000" b="0" strike="noStrike" spc="-1" dirty="0">
              <a:latin typeface="Arial"/>
            </a:endParaRPr>
          </a:p>
          <a:p>
            <a:pPr marL="698040" algn="just">
              <a:lnSpc>
                <a:spcPts val="1896"/>
              </a:lnSpc>
              <a:buNone/>
            </a:pPr>
            <a:r>
              <a:rPr lang="ru" sz="1400" b="1" strike="noStrike" spc="-1" dirty="0">
                <a:solidFill>
                  <a:srgbClr val="002060"/>
                </a:solidFill>
                <a:latin typeface="Times New Roman"/>
              </a:rPr>
              <a:t>п. 15 </a:t>
            </a: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«По решению ОИВ, учредителей образовательных организаций,</a:t>
            </a:r>
            <a:r>
              <a:rPr sz="1800" dirty="0"/>
              <a:t/>
            </a:r>
            <a:br>
              <a:rPr sz="1800" dirty="0"/>
            </a:b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осуществляющих образовательную деятельность за пределами</a:t>
            </a:r>
            <a:r>
              <a:rPr sz="1800" dirty="0"/>
              <a:t/>
            </a:r>
            <a:br>
              <a:rPr sz="1800" dirty="0"/>
            </a:b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территории Российской Федерации и реализующих имеющие</a:t>
            </a:r>
            <a:r>
              <a:rPr sz="1800" dirty="0"/>
              <a:t/>
            </a:r>
            <a:br>
              <a:rPr sz="1800" dirty="0"/>
            </a:b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государственную аккредитацию образовательные программы основного</a:t>
            </a:r>
            <a:r>
              <a:rPr sz="1800" dirty="0"/>
              <a:t/>
            </a:r>
            <a:br>
              <a:rPr sz="1800" dirty="0"/>
            </a:b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общего образования (далее - учредители), загранучреждений подача</a:t>
            </a:r>
            <a:r>
              <a:rPr sz="1800" dirty="0"/>
              <a:t/>
            </a:r>
            <a:br>
              <a:rPr sz="1800" dirty="0"/>
            </a:b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заявлений, указанных в </a:t>
            </a:r>
            <a:r>
              <a:rPr lang="ru" sz="1600" b="0" u="sng" strike="noStrike" spc="-1" dirty="0">
                <a:solidFill>
                  <a:srgbClr val="0000FF"/>
                </a:solidFill>
                <a:uFillTx/>
                <a:latin typeface="Times New Roman"/>
              </a:rPr>
              <a:t>пунктах 12</a:t>
            </a: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, </a:t>
            </a:r>
            <a:r>
              <a:rPr lang="ru" sz="1600" b="0" u="sng" strike="noStrike" spc="-1" dirty="0">
                <a:solidFill>
                  <a:srgbClr val="0000FF"/>
                </a:solidFill>
                <a:uFillTx/>
                <a:latin typeface="Times New Roman"/>
              </a:rPr>
              <a:t>14</a:t>
            </a:r>
            <a:r>
              <a:rPr lang="ru" sz="1600" b="0" strike="noStrike" spc="-1" dirty="0">
                <a:solidFill>
                  <a:srgbClr val="0000FF"/>
                </a:solidFill>
                <a:latin typeface="Times New Roman"/>
              </a:rPr>
              <a:t> </a:t>
            </a: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и </a:t>
            </a:r>
            <a:r>
              <a:rPr lang="ru" sz="1600" b="0" strike="noStrike" spc="-1" dirty="0">
                <a:solidFill>
                  <a:srgbClr val="0000FF"/>
                </a:solidFill>
                <a:latin typeface="Times New Roman"/>
              </a:rPr>
              <a:t>81 </a:t>
            </a: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Порядка, организуется с</a:t>
            </a:r>
            <a:r>
              <a:rPr sz="1800" dirty="0"/>
              <a:t/>
            </a:r>
            <a:br>
              <a:rPr sz="1800" dirty="0"/>
            </a:b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использованием информационно-коммуникационных технологий при</a:t>
            </a:r>
            <a:r>
              <a:rPr sz="1800" dirty="0"/>
              <a:t/>
            </a:r>
            <a:br>
              <a:rPr sz="1800" dirty="0"/>
            </a:b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условии соблюдения требований законодательства Российской Федерации</a:t>
            </a:r>
            <a:r>
              <a:rPr sz="1800" dirty="0"/>
              <a:t/>
            </a:r>
            <a:br>
              <a:rPr sz="1800" dirty="0"/>
            </a:br>
            <a:r>
              <a:rPr lang="ru" sz="1600" b="0" strike="noStrike" spc="-1" dirty="0">
                <a:solidFill>
                  <a:srgbClr val="002060"/>
                </a:solidFill>
                <a:latin typeface="Times New Roman"/>
              </a:rPr>
              <a:t>в области защиты персональных данных»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51" name="Прямоугольник 16"/>
          <p:cNvSpPr/>
          <p:nvPr/>
        </p:nvSpPr>
        <p:spPr>
          <a:xfrm>
            <a:off x="1959840" y="6193440"/>
            <a:ext cx="8268840" cy="267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Рисунок 2"/>
          <p:cNvPicPr/>
          <p:nvPr/>
        </p:nvPicPr>
        <p:blipFill>
          <a:blip r:embed="rId2"/>
          <a:stretch/>
        </p:blipFill>
        <p:spPr>
          <a:xfrm>
            <a:off x="118800" y="1222200"/>
            <a:ext cx="1801080" cy="615240"/>
          </a:xfrm>
          <a:prstGeom prst="rect">
            <a:avLst/>
          </a:prstGeom>
          <a:ln w="0">
            <a:noFill/>
          </a:ln>
        </p:spPr>
      </p:pic>
      <p:pic>
        <p:nvPicPr>
          <p:cNvPr id="53" name="Рисунок 3"/>
          <p:cNvPicPr/>
          <p:nvPr/>
        </p:nvPicPr>
        <p:blipFill>
          <a:blip r:embed="rId3"/>
          <a:stretch/>
        </p:blipFill>
        <p:spPr>
          <a:xfrm>
            <a:off x="0" y="3499200"/>
            <a:ext cx="5089680" cy="2224800"/>
          </a:xfrm>
          <a:prstGeom prst="rect">
            <a:avLst/>
          </a:prstGeom>
          <a:ln w="0">
            <a:noFill/>
          </a:ln>
        </p:spPr>
      </p:pic>
      <p:sp>
        <p:nvSpPr>
          <p:cNvPr id="54" name="Прямоугольник 4"/>
          <p:cNvSpPr/>
          <p:nvPr/>
        </p:nvSpPr>
        <p:spPr>
          <a:xfrm>
            <a:off x="4270320" y="1426320"/>
            <a:ext cx="883440" cy="20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Autofit/>
          </a:bodyPr>
          <a:lstStyle/>
          <a:p>
            <a:pPr>
              <a:lnSpc>
                <a:spcPts val="2211"/>
              </a:lnSpc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ГИА-11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55" name="Прямоугольник 5"/>
          <p:cNvSpPr/>
          <p:nvPr/>
        </p:nvSpPr>
        <p:spPr>
          <a:xfrm>
            <a:off x="5370480" y="1536120"/>
            <a:ext cx="6687000" cy="406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just">
              <a:lnSpc>
                <a:spcPts val="1919"/>
              </a:lnSpc>
              <a:spcAft>
                <a:spcPts val="978"/>
              </a:spcAft>
              <a:buNone/>
              <a:tabLst>
                <a:tab pos="0" algn="l"/>
              </a:tabLst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 68 </a:t>
            </a:r>
            <a:r>
              <a:rPr lang="ru" sz="1600" b="0" i="1" strike="noStrike" spc="-1">
                <a:solidFill>
                  <a:srgbClr val="002060"/>
                </a:solidFill>
                <a:latin typeface="Times New Roman"/>
              </a:rPr>
              <a:t>«В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 случае если участник экзамена опоздал на экзамен, начало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которого устанавливается едиными расписаниями проведения ЕГЭ, ГВЭ он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допускается в ППЭ к сдаче экзамена, при этом время окончания экзамена,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зафиксированное на доске (информационном стенде) организаторами в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соответствии с </a:t>
            </a:r>
            <a:r>
              <a:rPr lang="ru" sz="1600" b="0" u="sng" strike="noStrike" spc="-1">
                <a:solidFill>
                  <a:srgbClr val="0000FF"/>
                </a:solidFill>
                <a:uFillTx/>
                <a:latin typeface="Times New Roman"/>
              </a:rPr>
              <a:t>абзацем восьмым пункта 70</a:t>
            </a:r>
            <a:r>
              <a:rPr lang="ru" sz="1600" b="0" strike="noStrike" spc="-1">
                <a:solidFill>
                  <a:srgbClr val="0000FF"/>
                </a:solidFill>
                <a:latin typeface="Times New Roman"/>
              </a:rPr>
              <a:t>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Порядка, не продлевается,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инструктаж, проводимый организаторами в соответствии с </a:t>
            </a:r>
            <a:r>
              <a:rPr lang="ru" sz="1600" b="0" u="sng" strike="noStrike" spc="-1">
                <a:solidFill>
                  <a:srgbClr val="0000FF"/>
                </a:solidFill>
                <a:uFillTx/>
                <a:latin typeface="Times New Roman"/>
              </a:rPr>
              <a:t>абзацем третьим</a:t>
            </a:r>
            <a:r>
              <a:rPr sz="1800"/>
              <a:t/>
            </a:r>
            <a:br>
              <a:rPr sz="1800"/>
            </a:br>
            <a:r>
              <a:rPr lang="ru" sz="1600" b="0" u="sng" strike="noStrike" spc="-1">
                <a:solidFill>
                  <a:srgbClr val="0000FF"/>
                </a:solidFill>
                <a:uFillTx/>
                <a:latin typeface="Times New Roman"/>
              </a:rPr>
              <a:t>пункта 70</a:t>
            </a:r>
            <a:r>
              <a:rPr lang="ru" sz="1600" b="0" strike="noStrike" spc="-1">
                <a:solidFill>
                  <a:srgbClr val="0000FF"/>
                </a:solidFill>
                <a:latin typeface="Times New Roman"/>
              </a:rPr>
              <a:t>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Порядка, не проводится (за исключением, когда в аудитории нет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других участников экзаменов), о чем сообщается участнику экзамена...»</a:t>
            </a:r>
            <a:endParaRPr lang="ru-RU" sz="1600" b="0" strike="noStrike" spc="-1">
              <a:latin typeface="Arial"/>
            </a:endParaRPr>
          </a:p>
          <a:p>
            <a:pPr algn="just">
              <a:lnSpc>
                <a:spcPts val="1896"/>
              </a:lnSpc>
              <a:spcAft>
                <a:spcPts val="2239"/>
              </a:spcAft>
              <a:buNone/>
              <a:tabLst>
                <a:tab pos="0" algn="l"/>
              </a:tabLst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 58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«В случае если участник ГИА опоздал на экзамен, начало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которого устанавливается едиными расписаниями проведения ОГЭ, ГВЭ он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допускается в ППЭ к сдаче экзамена, при этом время окончания экзамена,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зафиксированное на доске (информационном стенде) организаторами в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соответствии с </a:t>
            </a:r>
            <a:r>
              <a:rPr lang="ru" sz="1600" b="0" u="sng" strike="noStrike" spc="-1">
                <a:solidFill>
                  <a:srgbClr val="0000FF"/>
                </a:solidFill>
                <a:uFillTx/>
                <a:latin typeface="Times New Roman"/>
              </a:rPr>
              <a:t>абзацем седьмым пункта 61</a:t>
            </a:r>
            <a:r>
              <a:rPr lang="ru" sz="1600" b="0" strike="noStrike" spc="-1">
                <a:solidFill>
                  <a:srgbClr val="0000FF"/>
                </a:solidFill>
                <a:latin typeface="Times New Roman"/>
              </a:rPr>
              <a:t>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Порядка, не продлевается,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инструктаж, проводимый организаторами в соответствии с </a:t>
            </a:r>
            <a:r>
              <a:rPr lang="ru" sz="1600" b="0" u="sng" strike="noStrike" spc="-1">
                <a:solidFill>
                  <a:srgbClr val="0000FF"/>
                </a:solidFill>
                <a:uFillTx/>
                <a:latin typeface="Times New Roman"/>
              </a:rPr>
              <a:t>абзацем третьим</a:t>
            </a:r>
            <a:r>
              <a:rPr sz="1800"/>
              <a:t/>
            </a:r>
            <a:br>
              <a:rPr sz="1800"/>
            </a:br>
            <a:r>
              <a:rPr lang="ru" sz="1600" b="0" u="sng" strike="noStrike" spc="-1">
                <a:solidFill>
                  <a:srgbClr val="0000FF"/>
                </a:solidFill>
                <a:uFillTx/>
                <a:latin typeface="Times New Roman"/>
              </a:rPr>
              <a:t>пункта 61</a:t>
            </a:r>
            <a:r>
              <a:rPr lang="ru" sz="1600" b="0" strike="noStrike" spc="-1">
                <a:solidFill>
                  <a:srgbClr val="0000FF"/>
                </a:solidFill>
                <a:latin typeface="Times New Roman"/>
              </a:rPr>
              <a:t>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Порядка, не проводится (за исключением, когда в аудитории нет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других участников ГИА), о чем сообщается участнику ГИА.»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56" name="Прямоугольник 6"/>
          <p:cNvSpPr/>
          <p:nvPr/>
        </p:nvSpPr>
        <p:spPr>
          <a:xfrm>
            <a:off x="1072800" y="5995440"/>
            <a:ext cx="10051920" cy="566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Рисунок 2"/>
          <p:cNvPicPr/>
          <p:nvPr/>
        </p:nvPicPr>
        <p:blipFill>
          <a:blip r:embed="rId2"/>
          <a:stretch/>
        </p:blipFill>
        <p:spPr>
          <a:xfrm>
            <a:off x="3828240" y="945000"/>
            <a:ext cx="6955200" cy="987120"/>
          </a:xfrm>
          <a:prstGeom prst="rect">
            <a:avLst/>
          </a:prstGeom>
          <a:ln w="0">
            <a:noFill/>
          </a:ln>
        </p:spPr>
      </p:pic>
      <p:pic>
        <p:nvPicPr>
          <p:cNvPr id="58" name="Рисунок 3"/>
          <p:cNvPicPr/>
          <p:nvPr/>
        </p:nvPicPr>
        <p:blipFill>
          <a:blip r:embed="rId3"/>
          <a:stretch/>
        </p:blipFill>
        <p:spPr>
          <a:xfrm>
            <a:off x="10716840" y="5769720"/>
            <a:ext cx="1234080" cy="953640"/>
          </a:xfrm>
          <a:prstGeom prst="rect">
            <a:avLst/>
          </a:prstGeom>
          <a:ln w="0">
            <a:noFill/>
          </a:ln>
        </p:spPr>
      </p:pic>
      <p:sp>
        <p:nvSpPr>
          <p:cNvPr id="59" name="Прямоугольник 4"/>
          <p:cNvSpPr/>
          <p:nvPr/>
        </p:nvSpPr>
        <p:spPr>
          <a:xfrm>
            <a:off x="88560" y="2365200"/>
            <a:ext cx="883440" cy="20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Autofit/>
          </a:bodyPr>
          <a:lstStyle/>
          <a:p>
            <a:pPr>
              <a:lnSpc>
                <a:spcPts val="2211"/>
              </a:lnSpc>
              <a:buNone/>
            </a:pPr>
            <a:r>
              <a:rPr lang="ru" sz="1800" b="1" strike="noStrike" spc="-1">
                <a:solidFill>
                  <a:srgbClr val="C00000"/>
                </a:solidFill>
                <a:latin typeface="Times New Roman"/>
              </a:rPr>
              <a:t>ГИА-11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60" name="Прямоугольник 5"/>
          <p:cNvSpPr/>
          <p:nvPr/>
        </p:nvSpPr>
        <p:spPr>
          <a:xfrm>
            <a:off x="1694520" y="262080"/>
            <a:ext cx="4845960" cy="37764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>
              <a:lnSpc>
                <a:spcPts val="2659"/>
              </a:lnSpc>
              <a:buNone/>
            </a:pP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Новые Порядки проведения ГИА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61" name="Прямоугольник 7"/>
          <p:cNvSpPr/>
          <p:nvPr/>
        </p:nvSpPr>
        <p:spPr>
          <a:xfrm>
            <a:off x="4786200" y="2184120"/>
            <a:ext cx="5357880" cy="237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Autofit/>
          </a:bodyPr>
          <a:lstStyle/>
          <a:p>
            <a:pPr>
              <a:lnSpc>
                <a:spcPts val="1879"/>
              </a:lnSpc>
              <a:buNone/>
            </a:pPr>
            <a:r>
              <a:rPr lang="ru" sz="1400" b="1" strike="noStrike" spc="-1">
                <a:solidFill>
                  <a:srgbClr val="FF0000"/>
                </a:solidFill>
                <a:latin typeface="Times New Roman"/>
              </a:rPr>
              <a:t>НЕ ДОПУСКАЕТСЯ ПРИВЛЕКАТЬ В КАЧЕСТВЕ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62" name="Прямоугольник 8"/>
          <p:cNvSpPr/>
          <p:nvPr/>
        </p:nvSpPr>
        <p:spPr>
          <a:xfrm>
            <a:off x="8475480" y="2135880"/>
            <a:ext cx="3288600" cy="334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Autofit/>
          </a:bodyPr>
          <a:lstStyle/>
          <a:p>
            <a:pPr algn="ctr">
              <a:lnSpc>
                <a:spcPts val="2211"/>
              </a:lnSpc>
              <a:buNone/>
            </a:pPr>
            <a:r>
              <a:rPr lang="ru" sz="1400" b="1" strike="noStrike" spc="-1">
                <a:solidFill>
                  <a:srgbClr val="C00000"/>
                </a:solidFill>
                <a:latin typeface="Times New Roman"/>
              </a:rPr>
              <a:t>ГИА-9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63" name="Прямоугольник 9"/>
          <p:cNvSpPr/>
          <p:nvPr/>
        </p:nvSpPr>
        <p:spPr>
          <a:xfrm>
            <a:off x="253080" y="2743200"/>
            <a:ext cx="5318280" cy="2590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just">
              <a:lnSpc>
                <a:spcPts val="1896"/>
              </a:lnSpc>
              <a:buNone/>
              <a:tabLst>
                <a:tab pos="0" algn="l"/>
              </a:tabLst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п.66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«.руководителей ППЭ, организаторов, членов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ГЭК, технических специалистов и экзаменаторов-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собеседников:</a:t>
            </a:r>
            <a:endParaRPr lang="ru-RU" sz="1600" b="0" strike="noStrike" spc="-1">
              <a:latin typeface="Arial"/>
            </a:endParaRPr>
          </a:p>
          <a:p>
            <a:pPr marL="330120" indent="-330120">
              <a:lnSpc>
                <a:spcPts val="1896"/>
              </a:lnSpc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□    близких родственников</a:t>
            </a:r>
            <a:endParaRPr lang="ru-RU" sz="1600" b="0" strike="noStrike" spc="-1">
              <a:latin typeface="Arial"/>
            </a:endParaRPr>
          </a:p>
          <a:p>
            <a:pPr marL="330120" indent="-330120">
              <a:lnSpc>
                <a:spcPts val="1896"/>
              </a:lnSpc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□    супругов</a:t>
            </a:r>
            <a:endParaRPr lang="ru-RU" sz="1600" b="0" strike="noStrike" spc="-1">
              <a:latin typeface="Arial"/>
            </a:endParaRPr>
          </a:p>
          <a:p>
            <a:pPr marL="330120" indent="-330120">
              <a:lnSpc>
                <a:spcPts val="1896"/>
              </a:lnSpc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□    усыновителей, усыновленных участников экзаменов,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сдающих экзамен в данном ППЭ</a:t>
            </a:r>
            <a:endParaRPr lang="ru-RU" sz="1600" b="0" strike="noStrike" spc="-1">
              <a:latin typeface="Arial"/>
            </a:endParaRPr>
          </a:p>
          <a:p>
            <a:pPr marL="330120" indent="-330120">
              <a:lnSpc>
                <a:spcPts val="1896"/>
              </a:lnSpc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□    педагогических работников, являющихся учителями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участников ГИА, сдающих экзамен в данном ППЭ..</a:t>
            </a:r>
            <a:r>
              <a:rPr lang="ru" sz="1600" b="0" strike="noStrike" spc="-1">
                <a:solidFill>
                  <a:srgbClr val="ADB8CA"/>
                </a:solidFill>
                <a:latin typeface="Times New Roman"/>
              </a:rPr>
              <a:t>.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»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64" name="Прямоугольник 10"/>
          <p:cNvSpPr/>
          <p:nvPr/>
        </p:nvSpPr>
        <p:spPr>
          <a:xfrm>
            <a:off x="6026040" y="2653920"/>
            <a:ext cx="5943240" cy="267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just">
              <a:lnSpc>
                <a:spcPts val="1896"/>
              </a:lnSpc>
              <a:buNone/>
              <a:tabLst>
                <a:tab pos="0" algn="l"/>
              </a:tabLst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п.56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«.руководителей ППЭ, организаторов, членов ГЭК,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технических специалистов, специалистов по проведению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инструктажа и обеспечению лабораторных работ, экзаменаторов-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собеседников, экспертов, оценивающих выполнение лабораторных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работ:</a:t>
            </a:r>
            <a:endParaRPr lang="ru-RU" sz="1600" b="0" strike="noStrike" spc="-1">
              <a:latin typeface="Arial"/>
            </a:endParaRPr>
          </a:p>
          <a:p>
            <a:pPr marL="330120" indent="-330120">
              <a:lnSpc>
                <a:spcPts val="1896"/>
              </a:lnSpc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□    близких родственников</a:t>
            </a:r>
            <a:endParaRPr lang="ru-RU" sz="1600" b="0" strike="noStrike" spc="-1">
              <a:latin typeface="Arial"/>
            </a:endParaRPr>
          </a:p>
          <a:p>
            <a:pPr marL="330120" indent="-330120">
              <a:lnSpc>
                <a:spcPts val="1896"/>
              </a:lnSpc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□    супругов</a:t>
            </a:r>
            <a:endParaRPr lang="ru-RU" sz="1600" b="0" strike="noStrike" spc="-1">
              <a:latin typeface="Arial"/>
            </a:endParaRPr>
          </a:p>
          <a:p>
            <a:pPr marL="330120" indent="-330120">
              <a:lnSpc>
                <a:spcPts val="1896"/>
              </a:lnSpc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□    усыновителей, усыновленных участников ГИА, сдающих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экзамен в данном ППЭ</a:t>
            </a:r>
            <a:endParaRPr lang="ru-RU" sz="1600" b="0" strike="noStrike" spc="-1">
              <a:latin typeface="Arial"/>
            </a:endParaRPr>
          </a:p>
          <a:p>
            <a:pPr marL="330120" indent="-330120">
              <a:lnSpc>
                <a:spcPts val="1896"/>
              </a:lnSpc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□    педагогических работников, являющихся учителями участников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ГИА, сдающих экзамен в данном ППЭ.»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65" name="Прямоугольник 11"/>
          <p:cNvSpPr/>
          <p:nvPr/>
        </p:nvSpPr>
        <p:spPr>
          <a:xfrm>
            <a:off x="1917360" y="5989320"/>
            <a:ext cx="8351280" cy="56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r">
              <a:lnSpc>
                <a:spcPts val="2211"/>
              </a:lnSpc>
              <a:buNone/>
            </a:pP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Более подробно прописан перечь лиц привлекаемых к проведению ГИА</a:t>
            </a:r>
            <a:endParaRPr lang="ru-RU" sz="2000" b="0" strike="noStrike" spc="-1">
              <a:latin typeface="Arial"/>
            </a:endParaRPr>
          </a:p>
          <a:p>
            <a:pPr marL="2386080">
              <a:lnSpc>
                <a:spcPts val="2211"/>
              </a:lnSpc>
              <a:buNone/>
            </a:pP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в рамках конфликта интересов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Рисунок 2"/>
          <p:cNvPicPr/>
          <p:nvPr/>
        </p:nvPicPr>
        <p:blipFill>
          <a:blip r:embed="rId2"/>
          <a:stretch/>
        </p:blipFill>
        <p:spPr>
          <a:xfrm>
            <a:off x="9262800" y="2264760"/>
            <a:ext cx="2837160" cy="2806920"/>
          </a:xfrm>
          <a:prstGeom prst="rect">
            <a:avLst/>
          </a:prstGeom>
          <a:ln w="0">
            <a:noFill/>
          </a:ln>
        </p:spPr>
      </p:pic>
      <p:sp>
        <p:nvSpPr>
          <p:cNvPr id="67" name="Прямоугольник 3"/>
          <p:cNvSpPr/>
          <p:nvPr/>
        </p:nvSpPr>
        <p:spPr>
          <a:xfrm>
            <a:off x="295560" y="1873440"/>
            <a:ext cx="901800" cy="264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211"/>
              </a:lnSpc>
              <a:spcAft>
                <a:spcPts val="1049"/>
              </a:spcAft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ГИА-11</a:t>
            </a:r>
            <a:endParaRPr lang="ru-RU" sz="2000" b="0" strike="noStrike" spc="-1">
              <a:latin typeface="Arial"/>
            </a:endParaRPr>
          </a:p>
          <a:p>
            <a:pPr>
              <a:lnSpc>
                <a:spcPts val="1658"/>
              </a:lnSpc>
              <a:spcAft>
                <a:spcPts val="2801"/>
              </a:spcAft>
              <a:buNone/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п.п.62, 63</a:t>
            </a:r>
            <a:endParaRPr lang="ru-RU" sz="1400" b="0" strike="noStrike" spc="-1">
              <a:latin typeface="Arial"/>
            </a:endParaRPr>
          </a:p>
          <a:p>
            <a:pPr>
              <a:lnSpc>
                <a:spcPts val="2211"/>
              </a:lnSpc>
              <a:spcAft>
                <a:spcPts val="771"/>
              </a:spcAft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ГИА-9</a:t>
            </a:r>
            <a:endParaRPr lang="ru-RU" sz="2000" b="0" strike="noStrike" spc="-1">
              <a:latin typeface="Arial"/>
            </a:endParaRPr>
          </a:p>
          <a:p>
            <a:pPr marL="228600">
              <a:lnSpc>
                <a:spcPts val="1658"/>
              </a:lnSpc>
              <a:buNone/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п.54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68" name="Прямоугольник 4"/>
          <p:cNvSpPr/>
          <p:nvPr/>
        </p:nvSpPr>
        <p:spPr>
          <a:xfrm>
            <a:off x="1350360" y="1873440"/>
            <a:ext cx="7549560" cy="240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just">
              <a:lnSpc>
                <a:spcPts val="1919"/>
              </a:lnSpc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«...В здании (комплексе зданий), где расположен ППЭ, до входа в ППЭ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выделяются:</a:t>
            </a:r>
            <a:endParaRPr lang="ru-RU" sz="1600" b="0" strike="noStrike" spc="-1">
              <a:latin typeface="Arial"/>
            </a:endParaRPr>
          </a:p>
          <a:p>
            <a:pPr algn="just">
              <a:lnSpc>
                <a:spcPts val="1919"/>
              </a:lnSpc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1)    места для хранения личных вещей участников ГИА, организаторов,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медицинских работников, специалистов по проведению инструктажа и обеспечению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лабораторных работ, экспертов, оценивающих выполнение лабораторных работ,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экзаменаторов-собеседников, ассистентов, аккредитованных представителей средств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массовой информации;</a:t>
            </a:r>
            <a:endParaRPr lang="ru-RU" sz="1600" b="0" strike="noStrike" spc="-1">
              <a:latin typeface="Arial"/>
            </a:endParaRPr>
          </a:p>
          <a:p>
            <a:pPr algn="just">
              <a:lnSpc>
                <a:spcPts val="1919"/>
              </a:lnSpc>
              <a:spcAft>
                <a:spcPts val="6508"/>
              </a:spcAft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2)    помещения для представителей образовательных организаций,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сопровождающих участников ГИА (далее - сопровождающие).»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69" name="Прямоугольник 5"/>
          <p:cNvSpPr/>
          <p:nvPr/>
        </p:nvSpPr>
        <p:spPr>
          <a:xfrm>
            <a:off x="1609200" y="4895280"/>
            <a:ext cx="8988120" cy="1700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ctr">
              <a:lnSpc>
                <a:spcPts val="2401"/>
              </a:lnSpc>
              <a:spcBef>
                <a:spcPts val="6508"/>
              </a:spcBef>
              <a:buNone/>
            </a:pP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Исключена норма </a:t>
            </a: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о необходимости выделять отдельные помещения</a:t>
            </a:r>
            <a:r>
              <a:rPr sz="1800"/>
              <a:t/>
            </a:r>
            <a:br>
              <a:rPr sz="1800"/>
            </a:b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для представителей средств массовой информации и общественных наблюдателей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Рисунок 2"/>
          <p:cNvPicPr/>
          <p:nvPr/>
        </p:nvPicPr>
        <p:blipFill>
          <a:blip r:embed="rId2"/>
          <a:stretch/>
        </p:blipFill>
        <p:spPr>
          <a:xfrm>
            <a:off x="8290440" y="2060280"/>
            <a:ext cx="3900960" cy="2447280"/>
          </a:xfrm>
          <a:prstGeom prst="rect">
            <a:avLst/>
          </a:prstGeom>
          <a:ln w="0">
            <a:noFill/>
          </a:ln>
        </p:spPr>
      </p:pic>
      <p:sp>
        <p:nvSpPr>
          <p:cNvPr id="71" name="Прямоугольник 3"/>
          <p:cNvSpPr/>
          <p:nvPr/>
        </p:nvSpPr>
        <p:spPr>
          <a:xfrm>
            <a:off x="253080" y="2779920"/>
            <a:ext cx="883440" cy="66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211"/>
              </a:lnSpc>
              <a:spcAft>
                <a:spcPts val="910"/>
              </a:spcAft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ГИА-11</a:t>
            </a:r>
            <a:endParaRPr lang="ru-RU" sz="2000" b="0" strike="noStrike" spc="-1">
              <a:latin typeface="Arial"/>
            </a:endParaRPr>
          </a:p>
          <a:p>
            <a:pPr marL="215640">
              <a:lnSpc>
                <a:spcPts val="1658"/>
              </a:lnSpc>
              <a:buNone/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п.42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72" name="Прямоугольник 4"/>
          <p:cNvSpPr/>
          <p:nvPr/>
        </p:nvSpPr>
        <p:spPr>
          <a:xfrm>
            <a:off x="311040" y="3971520"/>
            <a:ext cx="779760" cy="636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211"/>
              </a:lnSpc>
              <a:spcAft>
                <a:spcPts val="771"/>
              </a:spcAft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ГИА-9</a:t>
            </a:r>
            <a:endParaRPr lang="ru-RU" sz="2000" b="0" strike="noStrike" spc="-1">
              <a:latin typeface="Arial"/>
            </a:endParaRPr>
          </a:p>
          <a:p>
            <a:pPr marL="152280">
              <a:lnSpc>
                <a:spcPts val="1658"/>
              </a:lnSpc>
              <a:buNone/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п.36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73" name="Прямоугольник 5"/>
          <p:cNvSpPr/>
          <p:nvPr/>
        </p:nvSpPr>
        <p:spPr>
          <a:xfrm>
            <a:off x="1274040" y="2176200"/>
            <a:ext cx="6842520" cy="3145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 fontScale="99000"/>
          </a:bodyPr>
          <a:lstStyle/>
          <a:p>
            <a:pPr algn="just">
              <a:lnSpc>
                <a:spcPts val="1919"/>
              </a:lnSpc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«Рассмотрение апелляций участников ГИА осуществляется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апелляционной комиссией, в состав которой не включаются члены ГЭК и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члены предметных комиссий.</a:t>
            </a:r>
            <a:endParaRPr lang="ru-RU" sz="1600" b="0" strike="noStrike" spc="-1">
              <a:latin typeface="Arial"/>
            </a:endParaRPr>
          </a:p>
          <a:p>
            <a:pPr algn="just">
              <a:lnSpc>
                <a:spcPts val="1919"/>
              </a:lnSpc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Состав апелляционной комиссии формируется из представителей ОИВ,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органов исполнительной власти субъектов Российской Федерации,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осуществляющих переданные полномочия Российской Федерации в сфере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образования, учредителей, Министерства иностранных дел Российской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Федерации, органов местного самоуправления, осуществляющих управление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в сфере образования, организаций, осуществляющих образовательную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деятельность, научных, общественных организаций и объединений.</a:t>
            </a:r>
            <a:endParaRPr lang="ru-RU" sz="1600" b="0" strike="noStrike" spc="-1">
              <a:latin typeface="Arial"/>
            </a:endParaRPr>
          </a:p>
          <a:p>
            <a:pPr algn="just">
              <a:lnSpc>
                <a:spcPts val="1919"/>
              </a:lnSpc>
              <a:spcAft>
                <a:spcPts val="3427"/>
              </a:spcAft>
              <a:buNone/>
              <a:tabLst>
                <a:tab pos="0" algn="l"/>
              </a:tabLst>
            </a:pP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Состав апелляционной комиссии формируется с учетом отсутствия у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представителей, предполагаемых для включения в состав апелляционной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комиссии, конфликта интересов..</a:t>
            </a:r>
            <a:r>
              <a:rPr lang="ru" sz="1600" b="0" strike="noStrike" spc="-1">
                <a:solidFill>
                  <a:srgbClr val="ADB8CA"/>
                </a:solidFill>
                <a:latin typeface="Times New Roman"/>
              </a:rPr>
              <a:t>.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»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74" name="Прямоугольник 6"/>
          <p:cNvSpPr/>
          <p:nvPr/>
        </p:nvSpPr>
        <p:spPr>
          <a:xfrm>
            <a:off x="2682360" y="5931360"/>
            <a:ext cx="6860520" cy="56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r">
              <a:lnSpc>
                <a:spcPts val="2211"/>
              </a:lnSpc>
              <a:spcBef>
                <a:spcPts val="3427"/>
              </a:spcBef>
              <a:buNone/>
            </a:pP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Изменилось название конфликтной комиссии - новое название</a:t>
            </a:r>
            <a:endParaRPr lang="ru-RU" sz="2000" b="0" strike="noStrike" spc="-1">
              <a:latin typeface="Arial"/>
            </a:endParaRPr>
          </a:p>
          <a:p>
            <a:pPr marL="1258200">
              <a:lnSpc>
                <a:spcPts val="2211"/>
              </a:lnSpc>
              <a:buNone/>
            </a:pP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«АПЕЛЛЯЦИОННАЯ КОМИССИЯ»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Рисунок 2"/>
          <p:cNvPicPr/>
          <p:nvPr/>
        </p:nvPicPr>
        <p:blipFill>
          <a:blip r:embed="rId2"/>
          <a:stretch/>
        </p:blipFill>
        <p:spPr>
          <a:xfrm>
            <a:off x="2718720" y="1011960"/>
            <a:ext cx="9500400" cy="987120"/>
          </a:xfrm>
          <a:prstGeom prst="rect">
            <a:avLst/>
          </a:prstGeom>
          <a:ln w="0">
            <a:noFill/>
          </a:ln>
        </p:spPr>
      </p:pic>
      <p:pic>
        <p:nvPicPr>
          <p:cNvPr id="76" name="Рисунок 3"/>
          <p:cNvPicPr/>
          <p:nvPr/>
        </p:nvPicPr>
        <p:blipFill>
          <a:blip r:embed="rId3"/>
          <a:stretch/>
        </p:blipFill>
        <p:spPr>
          <a:xfrm>
            <a:off x="207360" y="2316600"/>
            <a:ext cx="4111560" cy="2745720"/>
          </a:xfrm>
          <a:prstGeom prst="rect">
            <a:avLst/>
          </a:prstGeom>
          <a:ln w="0">
            <a:noFill/>
          </a:ln>
        </p:spPr>
      </p:pic>
      <p:pic>
        <p:nvPicPr>
          <p:cNvPr id="77" name="Рисунок 4"/>
          <p:cNvPicPr/>
          <p:nvPr/>
        </p:nvPicPr>
        <p:blipFill>
          <a:blip r:embed="rId4"/>
          <a:stretch/>
        </p:blipFill>
        <p:spPr>
          <a:xfrm>
            <a:off x="10302120" y="5672160"/>
            <a:ext cx="1926000" cy="1285920"/>
          </a:xfrm>
          <a:prstGeom prst="rect">
            <a:avLst/>
          </a:prstGeom>
          <a:ln w="0">
            <a:noFill/>
          </a:ln>
        </p:spPr>
      </p:pic>
      <p:sp>
        <p:nvSpPr>
          <p:cNvPr id="78" name="Прямоугольник 8"/>
          <p:cNvSpPr/>
          <p:nvPr/>
        </p:nvSpPr>
        <p:spPr>
          <a:xfrm>
            <a:off x="4434840" y="2252520"/>
            <a:ext cx="7701840" cy="1785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211"/>
              </a:lnSpc>
              <a:spcAft>
                <a:spcPts val="839"/>
              </a:spcAft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ГИА-11</a:t>
            </a:r>
            <a:endParaRPr lang="ru-RU" sz="2000" b="0" strike="noStrike" spc="-1">
              <a:latin typeface="Arial"/>
            </a:endParaRPr>
          </a:p>
          <a:p>
            <a:pPr algn="just">
              <a:lnSpc>
                <a:spcPts val="1919"/>
              </a:lnSpc>
              <a:spcAft>
                <a:spcPts val="839"/>
              </a:spcAft>
              <a:buNone/>
              <a:tabLst>
                <a:tab pos="0" algn="l"/>
              </a:tabLst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 94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«По решению председателя ГЭК к ГИА в форме ЕГЭ по русскому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языку и (или) математике базового уровня (к ГИА в форме ГВЭ по русскому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языку и (или) математике) в дополнительный период, но не ранее 1 сентября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текущего года в формах, установленных </a:t>
            </a:r>
            <a:r>
              <a:rPr lang="ru" sz="1600" b="0" u="sng" strike="noStrike" spc="-1">
                <a:solidFill>
                  <a:srgbClr val="0000FF"/>
                </a:solidFill>
                <a:uFillTx/>
                <a:latin typeface="Times New Roman"/>
              </a:rPr>
              <a:t>пунктом 7</a:t>
            </a:r>
            <a:r>
              <a:rPr lang="ru" sz="1600" b="0" strike="noStrike" spc="-1">
                <a:solidFill>
                  <a:srgbClr val="0000FF"/>
                </a:solidFill>
                <a:latin typeface="Times New Roman"/>
              </a:rPr>
              <a:t>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Порядка, допускаются:...»</a:t>
            </a:r>
            <a:endParaRPr lang="ru-RU" sz="1600" b="0" strike="noStrike" spc="-1">
              <a:latin typeface="Arial"/>
            </a:endParaRPr>
          </a:p>
          <a:p>
            <a:pPr>
              <a:lnSpc>
                <a:spcPts val="2211"/>
              </a:lnSpc>
              <a:spcAft>
                <a:spcPts val="839"/>
              </a:spcAft>
              <a:buNone/>
              <a:tabLst>
                <a:tab pos="0" algn="l"/>
              </a:tabLst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ГИА-9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79" name="Прямоугольник 9"/>
          <p:cNvSpPr/>
          <p:nvPr/>
        </p:nvSpPr>
        <p:spPr>
          <a:xfrm>
            <a:off x="4683600" y="4038480"/>
            <a:ext cx="7428960" cy="1234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just">
              <a:lnSpc>
                <a:spcPts val="1919"/>
              </a:lnSpc>
              <a:spcBef>
                <a:spcPts val="839"/>
              </a:spcBef>
              <a:spcAft>
                <a:spcPts val="4059"/>
              </a:spcAft>
              <a:buNone/>
              <a:tabLst>
                <a:tab pos="0" algn="l"/>
              </a:tabLst>
            </a:pPr>
            <a:r>
              <a:rPr lang="ru" sz="1400" b="1" strike="noStrike" spc="-1">
                <a:solidFill>
                  <a:srgbClr val="002060"/>
                </a:solidFill>
                <a:latin typeface="Times New Roman"/>
              </a:rPr>
              <a:t>п. 81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«По решению председателя ГЭК к ГИА по соответствующему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учебному предмету (соответствующим учебным предметам) в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дополнительный период, но не ранее 1 сентября текущего года, в формах,</a:t>
            </a:r>
            <a:r>
              <a:rPr sz="1800"/>
              <a:t/>
            </a:r>
            <a:br>
              <a:rPr sz="1800"/>
            </a:b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установленных </a:t>
            </a:r>
            <a:r>
              <a:rPr lang="ru" sz="1600" b="0" u="sng" strike="noStrike" spc="-1">
                <a:solidFill>
                  <a:srgbClr val="0000FF"/>
                </a:solidFill>
                <a:uFillTx/>
                <a:latin typeface="Times New Roman"/>
              </a:rPr>
              <a:t>пунктом 6</a:t>
            </a:r>
            <a:r>
              <a:rPr lang="ru" sz="1600" b="0" strike="noStrike" spc="-1">
                <a:solidFill>
                  <a:srgbClr val="0000FF"/>
                </a:solidFill>
                <a:latin typeface="Times New Roman"/>
              </a:rPr>
              <a:t> </a:t>
            </a:r>
            <a:r>
              <a:rPr lang="ru" sz="1600" b="0" strike="noStrike" spc="-1">
                <a:solidFill>
                  <a:srgbClr val="002060"/>
                </a:solidFill>
                <a:latin typeface="Times New Roman"/>
              </a:rPr>
              <a:t>Порядка, допускаются:...»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80" name="Прямоугольник 10"/>
          <p:cNvSpPr/>
          <p:nvPr/>
        </p:nvSpPr>
        <p:spPr>
          <a:xfrm>
            <a:off x="2542320" y="5672160"/>
            <a:ext cx="6610320" cy="895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ctr">
              <a:lnSpc>
                <a:spcPts val="2401"/>
              </a:lnSpc>
              <a:spcBef>
                <a:spcPts val="4059"/>
              </a:spcBef>
              <a:buNone/>
            </a:pP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Регламентирован порядок допуска не прошедших ГИА</a:t>
            </a:r>
            <a:r>
              <a:rPr sz="1800"/>
              <a:t/>
            </a:r>
            <a:br>
              <a:rPr sz="1800"/>
            </a:b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к участию в дополнительный период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Рисунок 1"/>
          <p:cNvPicPr/>
          <p:nvPr/>
        </p:nvPicPr>
        <p:blipFill>
          <a:blip r:embed="rId2"/>
          <a:stretch/>
        </p:blipFill>
        <p:spPr>
          <a:xfrm>
            <a:off x="374760" y="1752480"/>
            <a:ext cx="8037360" cy="2956320"/>
          </a:xfrm>
          <a:prstGeom prst="rect">
            <a:avLst/>
          </a:prstGeom>
          <a:ln w="0">
            <a:noFill/>
          </a:ln>
        </p:spPr>
      </p:pic>
      <p:pic>
        <p:nvPicPr>
          <p:cNvPr id="82" name="Рисунок 2"/>
          <p:cNvPicPr/>
          <p:nvPr/>
        </p:nvPicPr>
        <p:blipFill>
          <a:blip r:embed="rId3"/>
          <a:stretch/>
        </p:blipFill>
        <p:spPr>
          <a:xfrm>
            <a:off x="11390400" y="1420200"/>
            <a:ext cx="651960" cy="529920"/>
          </a:xfrm>
          <a:prstGeom prst="rect">
            <a:avLst/>
          </a:prstGeom>
          <a:ln w="0">
            <a:noFill/>
          </a:ln>
        </p:spPr>
      </p:pic>
      <p:sp>
        <p:nvSpPr>
          <p:cNvPr id="83" name="Прямоугольник 3"/>
          <p:cNvSpPr/>
          <p:nvPr/>
        </p:nvSpPr>
        <p:spPr>
          <a:xfrm>
            <a:off x="374760" y="384120"/>
            <a:ext cx="984240" cy="52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Прямоугольник 4"/>
          <p:cNvSpPr/>
          <p:nvPr/>
        </p:nvSpPr>
        <p:spPr>
          <a:xfrm>
            <a:off x="1359360" y="384120"/>
            <a:ext cx="6501960" cy="92232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903"/>
              </a:lnSpc>
              <a:buNone/>
            </a:pP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r>
              <a:rPr sz="1800"/>
              <a:t/>
            </a:r>
            <a:br>
              <a:rPr sz="1800"/>
            </a:b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в Порядке проведения ГИА-11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85" name="Прямоугольник 6"/>
          <p:cNvSpPr/>
          <p:nvPr/>
        </p:nvSpPr>
        <p:spPr>
          <a:xfrm>
            <a:off x="94320" y="1092960"/>
            <a:ext cx="883440" cy="42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>
              <a:lnSpc>
                <a:spcPts val="2211"/>
              </a:lnSpc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ГИА-11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86" name="Прямоугольник 7"/>
          <p:cNvSpPr/>
          <p:nvPr/>
        </p:nvSpPr>
        <p:spPr>
          <a:xfrm>
            <a:off x="8530560" y="1950840"/>
            <a:ext cx="3142800" cy="767880"/>
          </a:xfrm>
          <a:prstGeom prst="rect">
            <a:avLst/>
          </a:prstGeom>
          <a:solidFill>
            <a:srgbClr val="DCE6F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ctr">
              <a:lnSpc>
                <a:spcPts val="2401"/>
              </a:lnSpc>
              <a:buNone/>
            </a:pPr>
            <a:r>
              <a:rPr lang="ru" sz="2000" b="1" strike="noStrike" spc="-1">
                <a:solidFill>
                  <a:srgbClr val="224580"/>
                </a:solidFill>
                <a:latin typeface="Times New Roman"/>
              </a:rPr>
              <a:t>Дополнительные сроки</a:t>
            </a:r>
            <a:r>
              <a:rPr sz="1800"/>
              <a:t/>
            </a:r>
            <a:br>
              <a:rPr sz="1800"/>
            </a:br>
            <a:r>
              <a:rPr lang="ru" sz="2000" b="1" strike="noStrike" spc="-1">
                <a:solidFill>
                  <a:srgbClr val="224580"/>
                </a:solidFill>
                <a:latin typeface="Times New Roman"/>
              </a:rPr>
              <a:t>проведения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87" name="Прямоугольник 8"/>
          <p:cNvSpPr/>
          <p:nvPr/>
        </p:nvSpPr>
        <p:spPr>
          <a:xfrm>
            <a:off x="9222120" y="3133440"/>
            <a:ext cx="1828440" cy="490320"/>
          </a:xfrm>
          <a:prstGeom prst="rect">
            <a:avLst/>
          </a:prstGeom>
          <a:solidFill>
            <a:srgbClr val="C4020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 marL="215640" algn="ctr">
              <a:lnSpc>
                <a:spcPts val="1551"/>
              </a:lnSpc>
              <a:buNone/>
            </a:pPr>
            <a:r>
              <a:rPr lang="ru" sz="2000" b="1" strike="noStrike" spc="-1">
                <a:solidFill>
                  <a:srgbClr val="FFFFFF"/>
                </a:solidFill>
                <a:latin typeface="Times New Roman"/>
              </a:rPr>
              <a:t>Апрель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88" name="Прямоугольник 9"/>
          <p:cNvSpPr/>
          <p:nvPr/>
        </p:nvSpPr>
        <p:spPr>
          <a:xfrm>
            <a:off x="9222120" y="3746880"/>
            <a:ext cx="1627560" cy="663120"/>
          </a:xfrm>
          <a:prstGeom prst="rect">
            <a:avLst/>
          </a:prstGeom>
          <a:solidFill>
            <a:srgbClr val="ECF0D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Autofit/>
          </a:bodyPr>
          <a:lstStyle/>
          <a:p>
            <a:pPr marL="164880" algn="ctr">
              <a:lnSpc>
                <a:spcPts val="6197"/>
              </a:lnSpc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10</a:t>
            </a:r>
            <a:endParaRPr lang="ru-RU" sz="2000" b="0" strike="noStrike" spc="-1">
              <a:latin typeface="Arial"/>
            </a:endParaRPr>
          </a:p>
        </p:txBody>
      </p:sp>
      <p:graphicFrame>
        <p:nvGraphicFramePr>
          <p:cNvPr id="89" name="Таблица 10"/>
          <p:cNvGraphicFramePr/>
          <p:nvPr/>
        </p:nvGraphicFramePr>
        <p:xfrm>
          <a:off x="1625040" y="4631040"/>
          <a:ext cx="10761880" cy="978840"/>
        </p:xfrm>
        <a:graphic>
          <a:graphicData uri="http://schemas.openxmlformats.org/drawingml/2006/table">
            <a:tbl>
              <a:tblPr/>
              <a:tblGrid>
                <a:gridCol w="10345320"/>
                <a:gridCol w="208280"/>
                <a:gridCol w="208280"/>
              </a:tblGrid>
              <a:tr h="613080">
                <a:tc gridSpan="2">
                  <a:txBody>
                    <a:bodyPr/>
                    <a:lstStyle/>
                    <a:p>
                      <a:pPr algn="just">
                        <a:lnSpc>
                          <a:spcPts val="1945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" sz="1500" b="1" strike="noStrike" spc="-1">
                          <a:solidFill>
                            <a:srgbClr val="002060"/>
                          </a:solidFill>
                          <a:latin typeface="Times New Roman"/>
                        </a:rPr>
                        <a:t>п. 30 </a:t>
                      </a:r>
                      <a:r>
                        <a:rPr lang="ru" sz="1600" b="0" strike="noStrike" spc="-1">
                          <a:solidFill>
                            <a:srgbClr val="002060"/>
                          </a:solidFill>
                          <a:latin typeface="Times New Roman"/>
                        </a:rPr>
                        <a:t>«К написанию итогового сочинения (изложения) в дополнительные</a:t>
                      </a:r>
                      <a:r>
                        <a:rPr sz="1800"/>
                        <a:t/>
                      </a:r>
                      <a:br>
                        <a:rPr sz="1800"/>
                      </a:br>
                      <a:r>
                        <a:rPr lang="ru" sz="1600" b="0" strike="noStrike" spc="-1">
                          <a:solidFill>
                            <a:srgbClr val="002060"/>
                          </a:solidFill>
                          <a:latin typeface="Times New Roman"/>
                        </a:rPr>
                        <a:t>даты в текущем учебном году (в первую среду февраля и вторую среду апреля)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25000">
                <a:tc>
                  <a:txBody>
                    <a:bodyPr/>
                    <a:lstStyle/>
                    <a:p>
                      <a:pPr marL="101520" algn="just">
                        <a:lnSpc>
                          <a:spcPts val="1769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" sz="1600" b="0" strike="noStrike" spc="-1">
                          <a:solidFill>
                            <a:srgbClr val="002060"/>
                          </a:solidFill>
                          <a:latin typeface="Times New Roman"/>
                        </a:rPr>
                        <a:t>допускаются:...»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0" name="Прямоугольник 11"/>
          <p:cNvSpPr/>
          <p:nvPr/>
        </p:nvSpPr>
        <p:spPr>
          <a:xfrm>
            <a:off x="1240560" y="5731560"/>
            <a:ext cx="9719640" cy="947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ctr">
              <a:lnSpc>
                <a:spcPts val="2401"/>
              </a:lnSpc>
              <a:spcBef>
                <a:spcPts val="1329"/>
              </a:spcBef>
              <a:buNone/>
            </a:pP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ИЗМЕНЕНЕНА дополнительная дата проведения итогового сочинения (изложения)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ts val="2401"/>
              </a:lnSpc>
              <a:buNone/>
            </a:pP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вместо первой рабочей среды мая - </a:t>
            </a: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ВТОРАЯ СРЕДА АПРЕЛЯ</a:t>
            </a:r>
            <a:r>
              <a:rPr sz="1800"/>
              <a:t/>
            </a:r>
            <a:br>
              <a:rPr sz="1800"/>
            </a:b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Изменены сроки проверки и обработки материалов ИС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Рисунок 3"/>
          <p:cNvPicPr/>
          <p:nvPr/>
        </p:nvPicPr>
        <p:blipFill>
          <a:blip r:embed="rId2"/>
          <a:stretch/>
        </p:blipFill>
        <p:spPr>
          <a:xfrm>
            <a:off x="429840" y="1968840"/>
            <a:ext cx="1663920" cy="1739880"/>
          </a:xfrm>
          <a:prstGeom prst="rect">
            <a:avLst/>
          </a:prstGeom>
          <a:ln w="0">
            <a:noFill/>
          </a:ln>
        </p:spPr>
      </p:pic>
      <p:sp>
        <p:nvSpPr>
          <p:cNvPr id="92" name="Прямоугольник 4"/>
          <p:cNvSpPr/>
          <p:nvPr/>
        </p:nvSpPr>
        <p:spPr>
          <a:xfrm>
            <a:off x="3893760" y="460080"/>
            <a:ext cx="4419360" cy="73728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903"/>
              </a:lnSpc>
              <a:buNone/>
            </a:pP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r>
              <a:rPr sz="1800"/>
              <a:t/>
            </a:r>
            <a:br>
              <a:rPr sz="1800"/>
            </a:br>
            <a:r>
              <a:rPr lang="ru" sz="2400" b="1" strike="noStrike" spc="-1">
                <a:solidFill>
                  <a:srgbClr val="FFFFFF"/>
                </a:solidFill>
                <a:latin typeface="Times New Roman"/>
              </a:rPr>
              <a:t>в Порядке проведения ГИА-11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93" name="Прямоугольник 6"/>
          <p:cNvSpPr/>
          <p:nvPr/>
        </p:nvSpPr>
        <p:spPr>
          <a:xfrm>
            <a:off x="66960" y="1048320"/>
            <a:ext cx="1404720" cy="469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normAutofit/>
          </a:bodyPr>
          <a:lstStyle/>
          <a:p>
            <a:pPr>
              <a:lnSpc>
                <a:spcPts val="2211"/>
              </a:lnSpc>
              <a:buNone/>
            </a:pPr>
            <a:r>
              <a:rPr lang="ru" sz="2000" b="1" strike="noStrike" spc="-1">
                <a:solidFill>
                  <a:srgbClr val="C00000"/>
                </a:solidFill>
                <a:latin typeface="Times New Roman"/>
              </a:rPr>
              <a:t>ГИА-11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94" name="Прямоугольник 11"/>
          <p:cNvSpPr/>
          <p:nvPr/>
        </p:nvSpPr>
        <p:spPr>
          <a:xfrm>
            <a:off x="3222720" y="1761840"/>
            <a:ext cx="8106480" cy="2396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algn="just">
              <a:lnSpc>
                <a:spcPts val="1919"/>
              </a:lnSpc>
              <a:spcAft>
                <a:spcPts val="839"/>
              </a:spcAft>
              <a:buNone/>
              <a:tabLst>
                <a:tab pos="0" algn="l"/>
              </a:tabLst>
            </a:pP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п. 13 </a:t>
            </a: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«Лица, указанные в пункте 7 Порядка, вправе изменить</a:t>
            </a:r>
            <a:r>
              <a:rPr sz="2000"/>
              <a:t/>
            </a:r>
            <a:br>
              <a:rPr sz="2000"/>
            </a:b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указанный в заявлениях об участии в экзаменах уровень ЕГЭ по</a:t>
            </a:r>
            <a:r>
              <a:rPr sz="2000"/>
              <a:t/>
            </a:r>
            <a:br>
              <a:rPr sz="2000"/>
            </a:b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математике. В этом случае указанные лица подают в ГЭК</a:t>
            </a:r>
            <a:r>
              <a:rPr sz="2000"/>
              <a:t/>
            </a:r>
            <a:br>
              <a:rPr sz="2000"/>
            </a:b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соответствующие заявления с указанием измененного уровня ЕГЭ по</a:t>
            </a:r>
            <a:r>
              <a:rPr sz="2000"/>
              <a:t/>
            </a:r>
            <a:br>
              <a:rPr sz="2000"/>
            </a:b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математике.</a:t>
            </a:r>
            <a:endParaRPr lang="ru-RU" sz="2000" b="0" strike="noStrike" spc="-1">
              <a:latin typeface="Arial"/>
            </a:endParaRPr>
          </a:p>
          <a:p>
            <a:pPr algn="just">
              <a:lnSpc>
                <a:spcPts val="1919"/>
              </a:lnSpc>
              <a:spcAft>
                <a:spcPts val="1749"/>
              </a:spcAft>
              <a:buNone/>
              <a:tabLst>
                <a:tab pos="0" algn="l"/>
              </a:tabLst>
            </a:pP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Указанные заявления подаются не позднее чем за две недели до</a:t>
            </a:r>
            <a:r>
              <a:rPr sz="2000"/>
              <a:t/>
            </a:r>
            <a:br>
              <a:rPr sz="2000"/>
            </a:b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начала соответствующего экзамена.»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95" name="Прямоугольник 12"/>
          <p:cNvSpPr/>
          <p:nvPr/>
        </p:nvSpPr>
        <p:spPr>
          <a:xfrm>
            <a:off x="2094120" y="4415760"/>
            <a:ext cx="8019000" cy="225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ts val="2211"/>
              </a:lnSpc>
              <a:spcBef>
                <a:spcPts val="3640"/>
              </a:spcBef>
              <a:buNone/>
            </a:pP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Участниками ГИА-11 возможно </a:t>
            </a:r>
            <a:r>
              <a:rPr lang="ru" sz="2000" b="1" strike="noStrike" spc="-1">
                <a:solidFill>
                  <a:srgbClr val="002060"/>
                </a:solidFill>
                <a:latin typeface="Times New Roman"/>
              </a:rPr>
              <a:t>ИЗМЕНЕНИЕ УРОВНЯ </a:t>
            </a: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по математике</a:t>
            </a:r>
            <a:endParaRPr lang="ru-RU" sz="2000" b="0" strike="noStrike" spc="-1">
              <a:latin typeface="Arial"/>
            </a:endParaRPr>
          </a:p>
          <a:p>
            <a:pPr marL="1828080">
              <a:lnSpc>
                <a:spcPts val="2211"/>
              </a:lnSpc>
              <a:buNone/>
            </a:pPr>
            <a:r>
              <a:rPr lang="ru" sz="2000" b="0" strike="noStrike" spc="-1">
                <a:solidFill>
                  <a:srgbClr val="002060"/>
                </a:solidFill>
                <a:latin typeface="Times New Roman"/>
              </a:rPr>
              <a:t>с базового на профильный или наоборот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76</TotalTime>
  <Words>620</Words>
  <Application>Microsoft Office PowerPoint</Application>
  <PresentationFormat>Произвольный</PresentationFormat>
  <Paragraphs>131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Katya</dc:creator>
  <dc:description/>
  <cp:lastModifiedBy>Методисты</cp:lastModifiedBy>
  <cp:revision>16</cp:revision>
  <cp:lastPrinted>2023-10-17T11:53:02Z</cp:lastPrinted>
  <dcterms:modified xsi:type="dcterms:W3CDTF">2023-10-17T11:58:12Z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Произвольный</vt:lpwstr>
  </property>
  <property fmtid="{D5CDD505-2E9C-101B-9397-08002B2CF9AE}" pid="3" name="Slides">
    <vt:i4>17</vt:i4>
  </property>
</Properties>
</file>